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767" r:id="rId3"/>
    <p:sldId id="772" r:id="rId4"/>
    <p:sldId id="768" r:id="rId5"/>
    <p:sldId id="786" r:id="rId6"/>
    <p:sldId id="769" r:id="rId7"/>
    <p:sldId id="770" r:id="rId8"/>
    <p:sldId id="773" r:id="rId9"/>
    <p:sldId id="787" r:id="rId10"/>
    <p:sldId id="788" r:id="rId11"/>
    <p:sldId id="789" r:id="rId12"/>
    <p:sldId id="774" r:id="rId13"/>
    <p:sldId id="775" r:id="rId14"/>
    <p:sldId id="781" r:id="rId15"/>
    <p:sldId id="778" r:id="rId16"/>
    <p:sldId id="782" r:id="rId17"/>
    <p:sldId id="779" r:id="rId18"/>
    <p:sldId id="780" r:id="rId19"/>
    <p:sldId id="783" r:id="rId20"/>
    <p:sldId id="784" r:id="rId21"/>
    <p:sldId id="790" r:id="rId22"/>
    <p:sldId id="687" r:id="rId23"/>
    <p:sldId id="688" r:id="rId24"/>
    <p:sldId id="689" r:id="rId25"/>
    <p:sldId id="69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653B5-70C9-4976-BB4D-E919D2F122B7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5CA90-BD92-4A14-A372-FF695DB99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89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3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1402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12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687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13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4180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14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5852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15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14077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16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01486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17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43771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18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1960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19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2370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20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6440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21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674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4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6702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1152" indent="-288904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55616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17865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80112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4236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4606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6852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910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23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9199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1152" indent="-288904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55616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17865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80112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4236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4606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6852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910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24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3010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51152" indent="-288904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55616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17865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80112" indent="-231123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4236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004606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66852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929100" indent="-231123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25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5311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5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23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6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22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7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798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8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8415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9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9454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10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877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78494" indent="-299420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97680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76755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155828" indent="-239536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634902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6pPr>
            <a:lvl7pPr marL="3113974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593045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8pPr>
            <a:lvl9pPr marL="4072119" indent="-239536" algn="ctr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977F3FC-CB08-486C-8F8B-18E7BAC48EDA}" type="slidenum">
              <a:rPr lang="sv-SE" sz="1000"/>
              <a:pPr eaLnBrk="1" hangingPunct="1"/>
              <a:t>11</a:t>
            </a:fld>
            <a:endParaRPr lang="sv-SE" sz="10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924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69FD-B421-464C-88DE-5B9983769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AA3AC2-A3B9-4E8B-84B4-F23F03231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650AAE-EDD7-485B-BC22-78D08E17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0AC22-B5B5-41C1-948C-8A9D64FCF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1D752-39B1-4806-86B0-B4442BA1D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3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250E1-C7A0-45F4-A658-6F03ECD9D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8920E1-0AD6-4EDC-B324-824DE0D0F8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751A92-0297-4EBE-BE6A-B1428B711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11215-E20C-4832-8CFD-BE8BC5AAD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8111B-45FF-43C0-94E5-6E1BC9B7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3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EE5FBB-4EDF-4297-842A-1AF95B675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92F708-3666-4F0D-B929-BCD155DFA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45C96-45E8-4825-9158-FF52BB67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3BD3D-DDB4-4984-8FEC-8EC0FC449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67313-898F-42ED-B127-EDA34D46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95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6141-6729-43DF-9307-37FB8538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E1220-80AE-4079-92D8-5750CD85A0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40E0C-93B8-48FF-AD10-5C301B53C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AF4F6-1EF0-44C2-89F3-D4705518E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9A209-CC29-4635-9A43-D5AFDBE4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11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3516-6308-48DE-B5FB-2FC3CB66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B33AD-FDC9-4657-B489-32E7A17E9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123DF-A52D-4ACE-9B9E-5C0CB885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446B11-7726-4E3D-9B86-12858268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54715-4497-4EE7-8DC5-1965573E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97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D35E5-54BF-4682-851B-212651071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6C25A-0FDB-485F-A70D-58D054579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4838E-2423-4CD7-AD50-2BE8E7E36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794B5-43D8-4A0C-8729-4F0A2C567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979F55-6183-41B4-A4E0-671F6CADA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60E99F-5700-4572-89B5-94FA74449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F9AA0-5DF8-4509-922A-9832B3F9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7D814-E75F-4DA3-9DA1-0AA28340A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CB3DF4-A322-4916-92F8-9971CF2F0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E83B3B-B932-49D8-867A-DAB5BFA0D3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C3267C-397C-480E-BBD5-9A382883DB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9B536-D310-4959-9D46-3D090FF9B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95CDCD-75C0-4E33-8F6B-CA64D9CBA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5AEAD1-2111-4F05-A05C-4A59D31B0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26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9A722-94C9-4076-8BBD-C5BC8794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BBBB93-EB63-4A40-B9C9-FBF14C9D7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FB589-F34E-4F08-B7A1-9FEA667A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001DB-1BCC-44BF-B16E-2E4782CD7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58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944EDF-CE56-4536-A880-0E69943B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225E3B-ED14-4030-996A-9A1A6C6AD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F3DA6-1A0B-461C-940F-F47AC2BC8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42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4BD77-56AD-4772-9F0F-F835C49E2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D4755-17C5-44C3-A405-27C55F43F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A9181-1481-47AF-B6EB-460650E13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7B3CC-32AE-46E2-9079-E877F8667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116AA-0102-49FC-B331-A0AACD5B7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F450B-C821-479A-A720-B6003A98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6933A-10A9-4F86-BF66-3A7B16A6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751F56-DBAF-4D59-942E-29B9EF474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A23149-4642-4789-AD07-8769ACFC5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58E78A-A0D4-4504-8163-CF5CDE8EF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66A58-EF78-421F-995F-A8D761EF4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EAB026-13F4-437B-A64B-E3EE18FC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4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3CC2E-1848-4F8A-8E22-AB7CC7BF5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968C9-631C-4DAC-A78B-A07004FEB1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14DA1-1C5E-46A7-9003-F1AAE938E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2626-C286-4667-AEB1-992B0BDB7784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7D9D9-58F1-4937-B4FB-8E704AB2F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55A26-2A16-4195-BF37-44B5EEDCA3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17FC4-BD32-4D22-9352-8EE8AA8607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210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2.pn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1.jpeg"/><Relationship Id="rId9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2.png"/><Relationship Id="rId7" Type="http://schemas.openxmlformats.org/officeDocument/2006/relationships/image" Target="../media/image5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emf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1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A0C1-BC3B-49BA-99D5-CD338EF468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21C41-B53D-47C8-B5A9-D46A13BF00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25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16" y="1874175"/>
            <a:ext cx="2850525" cy="376563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541" y="1874174"/>
            <a:ext cx="2456550" cy="37656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186" y="1874175"/>
            <a:ext cx="2334181" cy="37656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5267" y="1874175"/>
            <a:ext cx="2256375" cy="37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65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214" y="1642967"/>
            <a:ext cx="3381953" cy="344586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9092" y="1642967"/>
            <a:ext cx="2596538" cy="344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" y="1612917"/>
            <a:ext cx="5443710" cy="404244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618" y="1612917"/>
            <a:ext cx="3046076" cy="404244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12853" y="5868443"/>
            <a:ext cx="9684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Drum Cutters have the ability to cut rocks in horizontal direction which makes the job of cutting under services crossing your trench very easy even for huge pipelines.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5487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3" y="1692280"/>
            <a:ext cx="3568950" cy="2658433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323402" y="4603978"/>
            <a:ext cx="8046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some countries like Qatar it is permitted to use </a:t>
            </a:r>
            <a:r>
              <a:rPr lang="en-US" dirty="0" err="1"/>
              <a:t>Erkat</a:t>
            </a:r>
            <a:r>
              <a:rPr lang="en-US" dirty="0"/>
              <a:t> drum cutter to cut under live Oil &amp; Gas pipes as our drum operate at very low vibration levels.</a:t>
            </a:r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3570" y="1682852"/>
            <a:ext cx="3529376" cy="262790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8571" y="4462021"/>
            <a:ext cx="2977615" cy="22170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116" y="1692280"/>
            <a:ext cx="3532705" cy="261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5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69333" y="5067646"/>
            <a:ext cx="78823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Drum Cutters can cut the trench exactly the size required with excellent ground level and avoid any over-excavation  and finally also provide a very good ground leveling &amp; surface finish for pipeline installation.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203" y="1474156"/>
            <a:ext cx="4080143" cy="304172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190" y="4119498"/>
            <a:ext cx="1808183" cy="23925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557" y="1474156"/>
            <a:ext cx="1831450" cy="242198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351" y="1489880"/>
            <a:ext cx="3432350" cy="30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3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95538" y="4775610"/>
            <a:ext cx="3620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As a part of the trenching job and while trenching, Drum Cutters also excavate all the required service chambers</a:t>
            </a:r>
            <a:r>
              <a:rPr lang="en-US" dirty="0">
                <a:latin typeface="Calibri" panose="020F0502020204030204" pitchFamily="34" charset="0"/>
              </a:rPr>
              <a:t>.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16" y="1771664"/>
            <a:ext cx="3568147" cy="265975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087" y="1771663"/>
            <a:ext cx="3594831" cy="268352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9783" y="1771663"/>
            <a:ext cx="3569099" cy="265975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783" y="4627470"/>
            <a:ext cx="3569099" cy="199501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50058" y="4627470"/>
            <a:ext cx="2657694" cy="19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99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3" y="1542881"/>
            <a:ext cx="5760776" cy="430038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617" y="1542881"/>
            <a:ext cx="3335140" cy="248327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3740" y="4185876"/>
            <a:ext cx="3335140" cy="248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84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749" y="1571366"/>
            <a:ext cx="3819921" cy="28515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449" y="1571366"/>
            <a:ext cx="3826892" cy="285154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449" y="4550307"/>
            <a:ext cx="2870262" cy="213873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2534" y="3787792"/>
            <a:ext cx="3826893" cy="28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19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96" y="1518431"/>
            <a:ext cx="2449304" cy="435785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0949" y="1518431"/>
            <a:ext cx="2423569" cy="437050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465" y="1518431"/>
            <a:ext cx="2439756" cy="435785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744017" y="6038774"/>
            <a:ext cx="9107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Cutting deep shafts as starting pits for </a:t>
            </a:r>
            <a:r>
              <a:rPr lang="en-US" dirty="0" err="1"/>
              <a:t>microtunneling</a:t>
            </a:r>
            <a:r>
              <a:rPr lang="en-US" dirty="0"/>
              <a:t> machines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412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95538" y="5669442"/>
            <a:ext cx="9107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Cutting vertical trenches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" y="1672357"/>
            <a:ext cx="5071964" cy="377562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5433" y="1667463"/>
            <a:ext cx="5071474" cy="37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56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Applications </a:t>
            </a:r>
            <a:br>
              <a:rPr lang="en-US" dirty="0"/>
            </a:br>
            <a:r>
              <a:rPr lang="en-US" dirty="0"/>
              <a:t>in Middle East Region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>
          <a:xfrm>
            <a:off x="970348" y="3407529"/>
            <a:ext cx="10245087" cy="594360"/>
          </a:xfrm>
        </p:spPr>
        <p:txBody>
          <a:bodyPr/>
          <a:lstStyle/>
          <a:p>
            <a:r>
              <a:rPr lang="en-US" dirty="0"/>
              <a:t>Drum cutters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866" y="5687568"/>
            <a:ext cx="4001796" cy="11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6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12854" y="5400347"/>
            <a:ext cx="9107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Drum Cutters can work up to depth of 30 meters under water</a:t>
            </a:r>
          </a:p>
          <a:p>
            <a:r>
              <a:rPr lang="en-US" dirty="0"/>
              <a:t>without any modification, Best tools for under water trenching.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4" y="1456273"/>
            <a:ext cx="4707753" cy="340357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372" y="1438503"/>
            <a:ext cx="3499427" cy="232027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4636" y="3916805"/>
            <a:ext cx="3456163" cy="256951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8446" y="1438504"/>
            <a:ext cx="2582609" cy="342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3" y="1498504"/>
            <a:ext cx="5134314" cy="385073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384" y="1498504"/>
            <a:ext cx="3268949" cy="245171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216" y="4018785"/>
            <a:ext cx="3286116" cy="2464587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gray">
          <a:xfrm>
            <a:off x="556003" y="5468113"/>
            <a:ext cx="4160626" cy="6114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en-US" sz="1600" dirty="0"/>
              <a:t>ER5500 on </a:t>
            </a:r>
            <a:r>
              <a:rPr lang="en-US" sz="1600" dirty="0" err="1"/>
              <a:t>Liebherr</a:t>
            </a:r>
            <a:r>
              <a:rPr lang="en-US" sz="1600" dirty="0"/>
              <a:t> R984 with long reach boom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endParaRPr lang="de-DE" sz="1600" dirty="0" err="1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35" y="1506449"/>
            <a:ext cx="2072877" cy="2443767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821" y="4030201"/>
            <a:ext cx="1952833" cy="245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78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the right model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Drum cutters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32" y="5682470"/>
            <a:ext cx="4019230" cy="11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3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550401" y="859507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de-DE" sz="2000" b="1" dirty="0" err="1">
                <a:solidFill>
                  <a:schemeClr val="tx2"/>
                </a:solidFill>
              </a:rPr>
              <a:t>Selecting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the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correct</a:t>
            </a:r>
            <a:r>
              <a:rPr lang="de-DE" sz="2000" b="1" dirty="0">
                <a:solidFill>
                  <a:schemeClr val="tx2"/>
                </a:solidFill>
              </a:rPr>
              <a:t> drum </a:t>
            </a:r>
            <a:r>
              <a:rPr lang="de-DE" sz="2000" b="1" dirty="0" err="1">
                <a:solidFill>
                  <a:schemeClr val="tx2"/>
                </a:solidFill>
              </a:rPr>
              <a:t>cutter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12" name="Rectangle 6"/>
          <p:cNvSpPr txBox="1">
            <a:spLocks noChangeArrowheads="1"/>
          </p:cNvSpPr>
          <p:nvPr/>
        </p:nvSpPr>
        <p:spPr>
          <a:xfrm>
            <a:off x="556004" y="1869694"/>
            <a:ext cx="6629400" cy="609600"/>
          </a:xfrm>
          <a:prstGeom prst="rect">
            <a:avLst/>
          </a:prstGeom>
          <a:noFill/>
        </p:spPr>
        <p:txBody>
          <a:bodyPr vert="horz" wrap="square" lIns="91440" tIns="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i="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de-DE" sz="1600" dirty="0">
                <a:latin typeface="+mn-lt"/>
              </a:rPr>
              <a:t>MAIN QUESTIONS TO CUSTOMER</a:t>
            </a: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50401" y="2342432"/>
            <a:ext cx="720090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Kind of application?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Material to be cut: Type &amp; hardness 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Type of excavator available 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Required productivity?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Hammer control circuit on excavator?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Excavator-side oil flow &amp; pressure?</a:t>
            </a:r>
          </a:p>
          <a:p>
            <a:pPr>
              <a:spcBef>
                <a:spcPct val="75000"/>
              </a:spcBef>
              <a:buClr>
                <a:schemeClr val="tx2"/>
              </a:buClr>
              <a:buSzPct val="120000"/>
              <a:buFontTx/>
              <a:buChar char="•"/>
            </a:pPr>
            <a:r>
              <a:rPr lang="en-GB" altLang="de-DE" sz="1600" b="1" dirty="0">
                <a:latin typeface="+mn-lt"/>
              </a:rPr>
              <a:t>Installation / Adapter?  </a:t>
            </a: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6267844" y="2195938"/>
            <a:ext cx="5511217" cy="3790919"/>
          </a:xfrm>
          <a:prstGeom prst="rect">
            <a:avLst/>
          </a:prstGeom>
          <a:noFill/>
        </p:spPr>
        <p:txBody>
          <a:bodyPr vert="horz" lIns="91440" tIns="45720" rIns="91440" bIns="46800" rtlCol="0">
            <a:noAutofit/>
          </a:bodyPr>
          <a:lstStyle>
            <a:lvl1pPr marL="257175" indent="-257175" algn="l" defTabSz="914400" rtl="0" eaLnBrk="1" latinLnBrk="0" hangingPunct="1">
              <a:lnSpc>
                <a:spcPct val="105000"/>
              </a:lnSpc>
              <a:spcBef>
                <a:spcPts val="800"/>
              </a:spcBef>
              <a:buClr>
                <a:srgbClr val="43536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3400" indent="-276225" algn="l" defTabSz="914400" rtl="0" eaLnBrk="1" latinLnBrk="0" hangingPunct="1">
              <a:lnSpc>
                <a:spcPct val="105000"/>
              </a:lnSpc>
              <a:spcBef>
                <a:spcPts val="250"/>
              </a:spcBef>
              <a:spcAft>
                <a:spcPts val="250"/>
              </a:spcAft>
              <a:buClrTx/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52475" indent="-209550" algn="l" defTabSz="914400" rtl="0" eaLnBrk="1" latinLnBrk="0" hangingPunct="1">
              <a:lnSpc>
                <a:spcPct val="105000"/>
              </a:lnSpc>
              <a:spcBef>
                <a:spcPts val="163"/>
              </a:spcBef>
              <a:spcAft>
                <a:spcPts val="250"/>
              </a:spcAft>
              <a:buClr>
                <a:srgbClr val="425563"/>
              </a:buClr>
              <a:buSzPct val="75000"/>
              <a:buFont typeface="Courier New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1075" indent="-228600" algn="l" defTabSz="914400" rtl="0" eaLnBrk="1" latinLnBrk="0" hangingPunct="1">
              <a:lnSpc>
                <a:spcPct val="105000"/>
              </a:lnSpc>
              <a:spcBef>
                <a:spcPts val="150"/>
              </a:spcBef>
              <a:spcAft>
                <a:spcPts val="15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9675" indent="-219075" algn="l" defTabSz="914400" rtl="0" eaLnBrk="1" latinLnBrk="0" hangingPunct="1">
              <a:lnSpc>
                <a:spcPct val="105000"/>
              </a:lnSpc>
              <a:spcBef>
                <a:spcPts val="138"/>
              </a:spcBef>
              <a:spcAft>
                <a:spcPts val="138"/>
              </a:spcAft>
              <a:buClr>
                <a:srgbClr val="435363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de-DE" sz="1200" b="1" dirty="0">
                <a:solidFill>
                  <a:srgbClr val="FF9900"/>
                </a:solidFill>
              </a:rPr>
              <a:t> </a:t>
            </a:r>
            <a:r>
              <a:rPr lang="en-GB" altLang="de-DE" sz="1400" b="1" dirty="0"/>
              <a:t>ER Models	Drive Power     	Excavator Size</a:t>
            </a:r>
          </a:p>
          <a:p>
            <a:r>
              <a:rPr lang="en-GB" altLang="de-DE" sz="1400" b="1" dirty="0"/>
              <a:t>ER 40: 		13 kW 		0,6 – 2 t</a:t>
            </a:r>
          </a:p>
          <a:p>
            <a:r>
              <a:rPr lang="en-GB" altLang="de-DE" sz="1400" b="1" dirty="0"/>
              <a:t>ER 50: 		18 kW 		1 – 3 t</a:t>
            </a:r>
          </a:p>
          <a:p>
            <a:r>
              <a:rPr lang="en-GB" altLang="de-DE" sz="1400" b="1" dirty="0"/>
              <a:t>ER 100:  	30 kW		3 – 7 t</a:t>
            </a:r>
          </a:p>
          <a:p>
            <a:r>
              <a:rPr lang="en-GB" altLang="de-DE" sz="1400" b="1" dirty="0"/>
              <a:t>ER 250:  	45 kW		8 – 15 t</a:t>
            </a:r>
          </a:p>
          <a:p>
            <a:r>
              <a:rPr lang="en-GB" altLang="de-DE" sz="1400" b="1" dirty="0"/>
              <a:t>ER 600:  	65 kW		10 - 18 t</a:t>
            </a:r>
          </a:p>
          <a:p>
            <a:r>
              <a:rPr lang="en-GB" altLang="de-DE" sz="1400" b="1" dirty="0"/>
              <a:t>ER 650:  	80 kW		15 – 25 t</a:t>
            </a:r>
          </a:p>
          <a:p>
            <a:r>
              <a:rPr lang="en-GB" altLang="de-DE" sz="1400" b="1" dirty="0"/>
              <a:t>ER 1500: 	120 kW		20 – 40 t</a:t>
            </a:r>
          </a:p>
          <a:p>
            <a:r>
              <a:rPr lang="en-GB" altLang="de-DE" sz="1400" b="1" dirty="0"/>
              <a:t>ER 1700: 	120 kW		30 – 50 t</a:t>
            </a:r>
          </a:p>
          <a:p>
            <a:r>
              <a:rPr lang="en-GB" altLang="de-DE" sz="1400" b="1" dirty="0"/>
              <a:t>ER 2000: 	160 kW		30 – 55 t</a:t>
            </a:r>
          </a:p>
          <a:p>
            <a:r>
              <a:rPr lang="en-GB" altLang="de-DE" sz="1400" b="1" dirty="0"/>
              <a:t>ER 3000: 	200 kW		50 – 70 t</a:t>
            </a:r>
          </a:p>
          <a:p>
            <a:r>
              <a:rPr lang="en-GB" altLang="de-DE" sz="1400" b="1" dirty="0"/>
              <a:t>ER 5500: 	400 kW		70 – 125 t</a:t>
            </a:r>
            <a:endParaRPr lang="en-GB" altLang="de-DE" sz="1400" b="1" dirty="0">
              <a:solidFill>
                <a:schemeClr val="accent2"/>
              </a:solidFill>
            </a:endParaRPr>
          </a:p>
        </p:txBody>
      </p:sp>
      <p:sp>
        <p:nvSpPr>
          <p:cNvPr id="3" name="Textfeld 2"/>
          <p:cNvSpPr txBox="1"/>
          <p:nvPr/>
        </p:nvSpPr>
        <p:spPr bwMode="gray">
          <a:xfrm>
            <a:off x="6331852" y="1713160"/>
            <a:ext cx="3843103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de-DE" sz="1600" b="1" dirty="0" err="1"/>
              <a:t>Easiest</a:t>
            </a:r>
            <a:r>
              <a:rPr lang="de-DE" sz="1600" b="1" dirty="0"/>
              <a:t> </a:t>
            </a:r>
            <a:r>
              <a:rPr lang="de-DE" sz="1600" b="1" dirty="0" err="1"/>
              <a:t>way</a:t>
            </a:r>
            <a:r>
              <a:rPr lang="de-DE" sz="1600" b="1" dirty="0"/>
              <a:t> </a:t>
            </a:r>
            <a:r>
              <a:rPr lang="de-DE" sz="1600" b="1" dirty="0" err="1"/>
              <a:t>of</a:t>
            </a:r>
            <a:r>
              <a:rPr lang="de-DE" sz="1600" b="1" dirty="0"/>
              <a:t> </a:t>
            </a:r>
            <a:r>
              <a:rPr lang="de-DE" sz="1600" b="1" dirty="0" err="1"/>
              <a:t>selection</a:t>
            </a:r>
            <a:r>
              <a:rPr lang="de-DE" sz="1600" b="1" dirty="0"/>
              <a:t> </a:t>
            </a:r>
            <a:r>
              <a:rPr lang="de-DE" sz="1600" b="1" dirty="0" err="1"/>
              <a:t>by</a:t>
            </a:r>
            <a:r>
              <a:rPr lang="de-DE" sz="1600" b="1" dirty="0"/>
              <a:t> </a:t>
            </a:r>
            <a:r>
              <a:rPr lang="de-DE" sz="1600" b="1" dirty="0" err="1"/>
              <a:t>excavtor</a:t>
            </a:r>
            <a:r>
              <a:rPr lang="de-DE" sz="1600" b="1" dirty="0"/>
              <a:t> </a:t>
            </a:r>
            <a:r>
              <a:rPr lang="de-DE" sz="1600" b="1" dirty="0" err="1"/>
              <a:t>weight</a:t>
            </a:r>
            <a:endParaRPr lang="en-US" sz="1600" b="1" dirty="0" err="1"/>
          </a:p>
        </p:txBody>
      </p:sp>
    </p:spTree>
    <p:extLst>
      <p:ext uri="{BB962C8B-B14F-4D97-AF65-F5344CB8AC3E}">
        <p14:creationId xmlns:p14="http://schemas.microsoft.com/office/powerpoint/2010/main" val="2437782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550401" y="859507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de-DE" sz="2000" b="1" dirty="0" err="1">
                <a:solidFill>
                  <a:schemeClr val="tx2"/>
                </a:solidFill>
              </a:rPr>
              <a:t>Selecting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the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correct</a:t>
            </a:r>
            <a:r>
              <a:rPr lang="de-DE" sz="2000" b="1" dirty="0">
                <a:solidFill>
                  <a:schemeClr val="tx2"/>
                </a:solidFill>
              </a:rPr>
              <a:t> drum </a:t>
            </a:r>
            <a:r>
              <a:rPr lang="de-DE" sz="2000" b="1" dirty="0" err="1">
                <a:solidFill>
                  <a:schemeClr val="tx2"/>
                </a:solidFill>
              </a:rPr>
              <a:t>cutter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01" y="1978208"/>
            <a:ext cx="7719768" cy="471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34008" y="1420876"/>
            <a:ext cx="11099917" cy="5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de-DE" sz="1400" b="1" dirty="0"/>
              <a:t>Range </a:t>
            </a:r>
            <a:r>
              <a:rPr lang="de-DE" sz="1400" b="1" dirty="0" err="1"/>
              <a:t>of</a:t>
            </a:r>
            <a:r>
              <a:rPr lang="de-DE" sz="1400" b="1" dirty="0"/>
              <a:t> drum </a:t>
            </a:r>
            <a:r>
              <a:rPr lang="de-DE" sz="1400" b="1" dirty="0" err="1"/>
              <a:t>cutter</a:t>
            </a:r>
            <a:r>
              <a:rPr lang="de-DE" sz="1400" b="1" dirty="0"/>
              <a:t> </a:t>
            </a:r>
            <a:r>
              <a:rPr lang="de-DE" sz="1400" b="1" dirty="0" err="1"/>
              <a:t>operation</a:t>
            </a:r>
            <a:r>
              <a:rPr lang="de-DE" sz="1400" b="1" dirty="0"/>
              <a:t> in </a:t>
            </a:r>
            <a:r>
              <a:rPr lang="de-DE" sz="1400" b="1" dirty="0" err="1"/>
              <a:t>relation</a:t>
            </a:r>
            <a:r>
              <a:rPr lang="de-DE" sz="1400" b="1" dirty="0"/>
              <a:t> </a:t>
            </a:r>
            <a:r>
              <a:rPr lang="de-DE" sz="1400" b="1" dirty="0" err="1"/>
              <a:t>to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rock resp. rock </a:t>
            </a:r>
            <a:r>
              <a:rPr lang="de-DE" sz="1400" b="1" dirty="0" err="1"/>
              <a:t>hardness</a:t>
            </a:r>
            <a:endParaRPr lang="en-US" sz="14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841" y="2541475"/>
            <a:ext cx="5110308" cy="2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6865842" y="3180232"/>
            <a:ext cx="461665" cy="168793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r>
              <a:rPr lang="de-DE" dirty="0">
                <a:latin typeface="Arial Black" panose="020B0A04020102020204" pitchFamily="34" charset="0"/>
              </a:rPr>
              <a:t>   </a:t>
            </a:r>
            <a:r>
              <a:rPr lang="de-DE" sz="1200" dirty="0" err="1"/>
              <a:t>Cutting</a:t>
            </a:r>
            <a:r>
              <a:rPr lang="de-DE" sz="1200" dirty="0"/>
              <a:t> rate  ´(m</a:t>
            </a:r>
            <a:r>
              <a:rPr lang="de-DE" sz="1200" baseline="30000" dirty="0"/>
              <a:t>3</a:t>
            </a:r>
            <a:r>
              <a:rPr lang="de-DE" sz="1200" dirty="0"/>
              <a:t>/h)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8930115" y="5291195"/>
            <a:ext cx="2013326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rtlCol="0">
            <a:spAutoFit/>
          </a:bodyPr>
          <a:lstStyle/>
          <a:p>
            <a:r>
              <a:rPr lang="de-DE" sz="1100" dirty="0"/>
              <a:t>   </a:t>
            </a:r>
            <a:r>
              <a:rPr lang="de-DE" sz="1200" dirty="0"/>
              <a:t>Rock </a:t>
            </a:r>
            <a:r>
              <a:rPr lang="de-DE" sz="1200" dirty="0" err="1"/>
              <a:t>Hardness</a:t>
            </a:r>
            <a:r>
              <a:rPr lang="de-DE" sz="1200" dirty="0"/>
              <a:t>  (MPa)</a:t>
            </a:r>
          </a:p>
        </p:txBody>
      </p:sp>
    </p:spTree>
    <p:extLst>
      <p:ext uri="{BB962C8B-B14F-4D97-AF65-F5344CB8AC3E}">
        <p14:creationId xmlns:p14="http://schemas.microsoft.com/office/powerpoint/2010/main" val="3714275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550401" y="859507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de-DE" sz="2000" b="1" dirty="0" err="1">
                <a:solidFill>
                  <a:schemeClr val="tx2"/>
                </a:solidFill>
              </a:rPr>
              <a:t>Selecting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the</a:t>
            </a:r>
            <a:r>
              <a:rPr lang="de-DE" sz="2000" b="1" dirty="0">
                <a:solidFill>
                  <a:schemeClr val="tx2"/>
                </a:solidFill>
              </a:rPr>
              <a:t> </a:t>
            </a:r>
            <a:r>
              <a:rPr lang="de-DE" sz="2000" b="1" dirty="0" err="1">
                <a:solidFill>
                  <a:schemeClr val="tx2"/>
                </a:solidFill>
              </a:rPr>
              <a:t>correct</a:t>
            </a:r>
            <a:r>
              <a:rPr lang="de-DE" sz="2000" b="1" dirty="0">
                <a:solidFill>
                  <a:schemeClr val="tx2"/>
                </a:solidFill>
              </a:rPr>
              <a:t> drum </a:t>
            </a:r>
            <a:r>
              <a:rPr lang="de-DE" sz="2000" b="1" dirty="0" err="1">
                <a:solidFill>
                  <a:schemeClr val="tx2"/>
                </a:solidFill>
              </a:rPr>
              <a:t>cutter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734008" y="1707135"/>
            <a:ext cx="11099917" cy="55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de-DE" sz="1400" b="1" dirty="0" err="1"/>
              <a:t>Selection</a:t>
            </a:r>
            <a:r>
              <a:rPr lang="de-DE" sz="1400" b="1" dirty="0"/>
              <a:t> </a:t>
            </a:r>
            <a:r>
              <a:rPr lang="de-DE" sz="1400" b="1" dirty="0" err="1"/>
              <a:t>by</a:t>
            </a:r>
            <a:r>
              <a:rPr lang="de-DE" sz="1400" b="1" dirty="0"/>
              <a:t> </a:t>
            </a:r>
            <a:r>
              <a:rPr lang="de-DE" sz="1400" b="1" dirty="0" err="1"/>
              <a:t>using</a:t>
            </a:r>
            <a:r>
              <a:rPr lang="de-DE" sz="1400" b="1" dirty="0"/>
              <a:t> </a:t>
            </a:r>
            <a:r>
              <a:rPr lang="de-DE" sz="1400" b="1" dirty="0" err="1"/>
              <a:t>the</a:t>
            </a:r>
            <a:r>
              <a:rPr lang="de-DE" sz="1400" b="1" dirty="0"/>
              <a:t> </a:t>
            </a:r>
            <a:r>
              <a:rPr lang="de-DE" sz="1400" b="1" dirty="0" err="1"/>
              <a:t>excavator</a:t>
            </a:r>
            <a:r>
              <a:rPr lang="de-DE" sz="1400" b="1" dirty="0"/>
              <a:t> </a:t>
            </a:r>
            <a:r>
              <a:rPr lang="de-DE" sz="1400" b="1" dirty="0" err="1"/>
              <a:t>directory</a:t>
            </a:r>
            <a:r>
              <a:rPr lang="de-DE" sz="1400" b="1" dirty="0"/>
              <a:t> at Erkat </a:t>
            </a:r>
            <a:r>
              <a:rPr lang="de-DE" sz="1400" b="1" dirty="0" err="1"/>
              <a:t>homepage</a:t>
            </a:r>
            <a:endParaRPr lang="en-US" sz="1400" b="1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73" y="2616542"/>
            <a:ext cx="5113984" cy="360704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422" y="1583659"/>
            <a:ext cx="4248472" cy="499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73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" y="1653340"/>
            <a:ext cx="4171500" cy="3114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5088221" y="1653341"/>
            <a:ext cx="6092825" cy="42627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Advantages of using </a:t>
            </a:r>
            <a:r>
              <a:rPr lang="de-DE" b="1" dirty="0"/>
              <a:t>ERKAT Drum Cutters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en-US" dirty="0"/>
              <a:t>Trench Width &amp; Depth (Selecting the right tool)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Asphalt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Crossing</a:t>
            </a:r>
            <a:r>
              <a:rPr lang="de-DE" dirty="0"/>
              <a:t> Services</a:t>
            </a:r>
          </a:p>
          <a:p>
            <a:pPr>
              <a:spcAft>
                <a:spcPts val="600"/>
              </a:spcAft>
            </a:pPr>
            <a:r>
              <a:rPr lang="de-DE" dirty="0"/>
              <a:t>• Low Noise </a:t>
            </a:r>
            <a:r>
              <a:rPr lang="de-DE" dirty="0" err="1"/>
              <a:t>and</a:t>
            </a:r>
            <a:r>
              <a:rPr lang="de-DE" dirty="0"/>
              <a:t> Vibration</a:t>
            </a:r>
          </a:p>
          <a:p>
            <a:pPr>
              <a:spcAft>
                <a:spcPts val="600"/>
              </a:spcAft>
            </a:pPr>
            <a:r>
              <a:rPr lang="de-DE" dirty="0"/>
              <a:t>• Trench </a:t>
            </a:r>
            <a:r>
              <a:rPr lang="de-DE" dirty="0" err="1"/>
              <a:t>Finishing</a:t>
            </a:r>
            <a:r>
              <a:rPr lang="de-DE" dirty="0"/>
              <a:t> &amp; </a:t>
            </a:r>
            <a:r>
              <a:rPr lang="de-DE" dirty="0" err="1"/>
              <a:t>Ground</a:t>
            </a:r>
            <a:r>
              <a:rPr lang="de-DE" dirty="0"/>
              <a:t> Level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Manholes</a:t>
            </a:r>
            <a:r>
              <a:rPr lang="de-DE" dirty="0"/>
              <a:t> / Service Chambers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Trenching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Reusable</a:t>
            </a:r>
            <a:r>
              <a:rPr lang="de-DE" dirty="0"/>
              <a:t> Material</a:t>
            </a:r>
          </a:p>
          <a:p>
            <a:pPr>
              <a:spcAft>
                <a:spcPts val="600"/>
              </a:spcAft>
            </a:pPr>
            <a:r>
              <a:rPr lang="de-DE" dirty="0"/>
              <a:t>• </a:t>
            </a:r>
            <a:r>
              <a:rPr lang="de-DE" dirty="0" err="1"/>
              <a:t>Underwater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• Low </a:t>
            </a:r>
            <a:r>
              <a:rPr lang="de-DE" dirty="0" err="1"/>
              <a:t>maintenance</a:t>
            </a:r>
            <a:endParaRPr lang="de-DE" dirty="0"/>
          </a:p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2263" y="3730182"/>
            <a:ext cx="2537596" cy="26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0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369" y="1755614"/>
            <a:ext cx="4171500" cy="3108233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151" y="1732548"/>
            <a:ext cx="3777525" cy="31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5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36206" y="4886885"/>
            <a:ext cx="112146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many cases up to 75% of the Drum Cutter output material is fine grain and can be used as back fill material saving a lot of time and money spent to remove and transport the output material and to buy new material for backfill.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54" y="1589712"/>
            <a:ext cx="4242129" cy="315789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9023" y="1589712"/>
            <a:ext cx="4242130" cy="315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63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" y="2043069"/>
            <a:ext cx="1423788" cy="32080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8678" y="2043069"/>
            <a:ext cx="2507957" cy="32080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944" y="2043069"/>
            <a:ext cx="4296598" cy="320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428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8368" y="1518473"/>
            <a:ext cx="3050175" cy="225544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90" y="1518474"/>
            <a:ext cx="4591407" cy="3400303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412854" y="5330895"/>
            <a:ext cx="5936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not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remove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asphalt</a:t>
            </a:r>
            <a:r>
              <a:rPr lang="de-DE" dirty="0"/>
              <a:t> </a:t>
            </a:r>
            <a:r>
              <a:rPr lang="de-DE" dirty="0" err="1"/>
              <a:t>layer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cut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trench</a:t>
            </a:r>
            <a:r>
              <a:rPr lang="de-DE" dirty="0"/>
              <a:t> </a:t>
            </a:r>
            <a:r>
              <a:rPr lang="de-DE" dirty="0" err="1"/>
              <a:t>excavation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381" y="3946170"/>
            <a:ext cx="3021379" cy="22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4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8" y="1563346"/>
            <a:ext cx="4519125" cy="33735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6963" y="1563346"/>
            <a:ext cx="4531307" cy="33735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95538" y="5239636"/>
            <a:ext cx="10220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Drum Cutters can cut easy under an existing service pipe in a trench very easy and can provide this works in a very short time.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6442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i="0" dirty="0"/>
              <a:t>Hydraulic Attachment Tools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gray">
          <a:xfrm>
            <a:off x="495537" y="955829"/>
            <a:ext cx="5298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0"/>
              </a:spcBef>
              <a:buClrTx/>
              <a:buFontTx/>
              <a:buNone/>
            </a:pPr>
            <a:r>
              <a:rPr lang="en-US" sz="2000" b="1" dirty="0">
                <a:solidFill>
                  <a:schemeClr val="tx2"/>
                </a:solidFill>
              </a:rPr>
              <a:t>Typical applications in Middle East region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116" y="193497"/>
            <a:ext cx="809833" cy="88317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981" y="259551"/>
            <a:ext cx="1953879" cy="57146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37" y="1649275"/>
            <a:ext cx="2734650" cy="421543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9363" y="1649276"/>
            <a:ext cx="3800700" cy="28256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4406" y="1649276"/>
            <a:ext cx="3800700" cy="282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947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758</Words>
  <Application>Microsoft Office PowerPoint</Application>
  <PresentationFormat>Widescreen</PresentationFormat>
  <Paragraphs>118</Paragraphs>
  <Slides>25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Office Theme</vt:lpstr>
      <vt:lpstr>PowerPoint Presentation</vt:lpstr>
      <vt:lpstr>Typical Applications  in Middle East Region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Hydraulic Attachment Tools</vt:lpstr>
      <vt:lpstr>Selecting the right model</vt:lpstr>
      <vt:lpstr>Hydraulic Attachment Tools</vt:lpstr>
      <vt:lpstr>Hydraulic Attachment Tools</vt:lpstr>
      <vt:lpstr>Hydraulic Attachment Tools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Anand Nataraj</dc:creator>
  <cp:lastModifiedBy>Anand Nataraj</cp:lastModifiedBy>
  <cp:revision>1</cp:revision>
  <dcterms:created xsi:type="dcterms:W3CDTF">2020-09-03T16:41:31Z</dcterms:created>
  <dcterms:modified xsi:type="dcterms:W3CDTF">2020-09-03T16:41:53Z</dcterms:modified>
</cp:coreProperties>
</file>