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723" r:id="rId3"/>
    <p:sldId id="798" r:id="rId4"/>
    <p:sldId id="799" r:id="rId5"/>
    <p:sldId id="800" r:id="rId6"/>
    <p:sldId id="802" r:id="rId7"/>
    <p:sldId id="803" r:id="rId8"/>
    <p:sldId id="804" r:id="rId9"/>
    <p:sldId id="627" r:id="rId10"/>
    <p:sldId id="641" r:id="rId11"/>
    <p:sldId id="631" r:id="rId12"/>
    <p:sldId id="632" r:id="rId13"/>
    <p:sldId id="665" r:id="rId14"/>
    <p:sldId id="664" r:id="rId15"/>
    <p:sldId id="635" r:id="rId16"/>
    <p:sldId id="623" r:id="rId17"/>
    <p:sldId id="696" r:id="rId18"/>
    <p:sldId id="697" r:id="rId19"/>
    <p:sldId id="698" r:id="rId20"/>
    <p:sldId id="761" r:id="rId21"/>
    <p:sldId id="763" r:id="rId22"/>
    <p:sldId id="764" r:id="rId23"/>
    <p:sldId id="762" r:id="rId24"/>
    <p:sldId id="699" r:id="rId25"/>
    <p:sldId id="700" r:id="rId26"/>
    <p:sldId id="701" r:id="rId27"/>
    <p:sldId id="702" r:id="rId28"/>
    <p:sldId id="703" r:id="rId29"/>
    <p:sldId id="705" r:id="rId30"/>
    <p:sldId id="706" r:id="rId31"/>
    <p:sldId id="707" r:id="rId32"/>
    <p:sldId id="709" r:id="rId33"/>
    <p:sldId id="710" r:id="rId34"/>
    <p:sldId id="711" r:id="rId35"/>
    <p:sldId id="712" r:id="rId36"/>
    <p:sldId id="740" r:id="rId37"/>
    <p:sldId id="713" r:id="rId38"/>
    <p:sldId id="30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FA649-E27D-4618-83B3-9787095EB7D8}" type="datetimeFigureOut">
              <a:rPr lang="en-US" smtClean="0"/>
              <a:t>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F1A51-73ED-44FC-8C22-15E12C72D697}" type="slidenum">
              <a:rPr lang="en-US" smtClean="0"/>
              <a:t>‹#›</a:t>
            </a:fld>
            <a:endParaRPr lang="en-US"/>
          </a:p>
        </p:txBody>
      </p:sp>
    </p:spTree>
    <p:extLst>
      <p:ext uri="{BB962C8B-B14F-4D97-AF65-F5344CB8AC3E}">
        <p14:creationId xmlns:p14="http://schemas.microsoft.com/office/powerpoint/2010/main" val="227800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100">
                <a:solidFill>
                  <a:schemeClr val="tx1"/>
                </a:solidFill>
                <a:latin typeface="Arial" charset="0"/>
              </a:defRPr>
            </a:lvl1pPr>
            <a:lvl2pPr marL="778494" indent="-299420" eaLnBrk="0" hangingPunct="0">
              <a:defRPr sz="2100">
                <a:solidFill>
                  <a:schemeClr val="tx1"/>
                </a:solidFill>
                <a:latin typeface="Arial" charset="0"/>
              </a:defRPr>
            </a:lvl2pPr>
            <a:lvl3pPr marL="1197680" indent="-239536" eaLnBrk="0" hangingPunct="0">
              <a:defRPr sz="2100">
                <a:solidFill>
                  <a:schemeClr val="tx1"/>
                </a:solidFill>
                <a:latin typeface="Arial" charset="0"/>
              </a:defRPr>
            </a:lvl3pPr>
            <a:lvl4pPr marL="1676755" indent="-239536" eaLnBrk="0" hangingPunct="0">
              <a:defRPr sz="2100">
                <a:solidFill>
                  <a:schemeClr val="tx1"/>
                </a:solidFill>
                <a:latin typeface="Arial" charset="0"/>
              </a:defRPr>
            </a:lvl4pPr>
            <a:lvl5pPr marL="2155828" indent="-239536" eaLnBrk="0" hangingPunct="0">
              <a:defRPr sz="2100">
                <a:solidFill>
                  <a:schemeClr val="tx1"/>
                </a:solidFill>
                <a:latin typeface="Arial" charset="0"/>
              </a:defRPr>
            </a:lvl5pPr>
            <a:lvl6pPr marL="2634902"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6pPr>
            <a:lvl7pPr marL="3113974"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7pPr>
            <a:lvl8pPr marL="3593045"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8pPr>
            <a:lvl9pPr marL="4072119" indent="-239536" algn="ctr" eaLnBrk="0" fontAlgn="base" hangingPunct="0">
              <a:spcBef>
                <a:spcPct val="25000"/>
              </a:spcBef>
              <a:spcAft>
                <a:spcPct val="0"/>
              </a:spcAft>
              <a:buClr>
                <a:schemeClr val="tx2"/>
              </a:buClr>
              <a:buFont typeface="Wingdings" pitchFamily="2" charset="2"/>
              <a:defRPr sz="2100">
                <a:solidFill>
                  <a:schemeClr val="tx1"/>
                </a:solidFill>
                <a:latin typeface="Arial" charset="0"/>
              </a:defRPr>
            </a:lvl9pPr>
          </a:lstStyle>
          <a:p>
            <a:pPr eaLnBrk="1" hangingPunct="1"/>
            <a:fld id="{6977F3FC-CB08-486C-8F8B-18E7BAC48EDA}" type="slidenum">
              <a:rPr lang="sv-SE" sz="1000"/>
              <a:pPr eaLnBrk="1" hangingPunct="1"/>
              <a:t>10</a:t>
            </a:fld>
            <a:endParaRPr lang="sv-SE" sz="10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284826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27</a:t>
            </a:fld>
            <a:endParaRPr lang="de-DE" sz="1100" i="0">
              <a:latin typeface="Times" pitchFamily="18" charset="0"/>
            </a:endParaRPr>
          </a:p>
        </p:txBody>
      </p:sp>
    </p:spTree>
    <p:extLst>
      <p:ext uri="{BB962C8B-B14F-4D97-AF65-F5344CB8AC3E}">
        <p14:creationId xmlns:p14="http://schemas.microsoft.com/office/powerpoint/2010/main" val="153301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28</a:t>
            </a:fld>
            <a:endParaRPr lang="de-DE" sz="1100" i="0">
              <a:latin typeface="Times" pitchFamily="18" charset="0"/>
            </a:endParaRPr>
          </a:p>
        </p:txBody>
      </p:sp>
    </p:spTree>
    <p:extLst>
      <p:ext uri="{BB962C8B-B14F-4D97-AF65-F5344CB8AC3E}">
        <p14:creationId xmlns:p14="http://schemas.microsoft.com/office/powerpoint/2010/main" val="404458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29</a:t>
            </a:fld>
            <a:endParaRPr lang="de-DE" sz="1100" i="0">
              <a:latin typeface="Times" pitchFamily="18" charset="0"/>
            </a:endParaRPr>
          </a:p>
        </p:txBody>
      </p:sp>
    </p:spTree>
    <p:extLst>
      <p:ext uri="{BB962C8B-B14F-4D97-AF65-F5344CB8AC3E}">
        <p14:creationId xmlns:p14="http://schemas.microsoft.com/office/powerpoint/2010/main" val="194566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31</a:t>
            </a:fld>
            <a:endParaRPr lang="de-DE" sz="1100" i="0">
              <a:latin typeface="Times" pitchFamily="18" charset="0"/>
            </a:endParaRPr>
          </a:p>
        </p:txBody>
      </p:sp>
    </p:spTree>
    <p:extLst>
      <p:ext uri="{BB962C8B-B14F-4D97-AF65-F5344CB8AC3E}">
        <p14:creationId xmlns:p14="http://schemas.microsoft.com/office/powerpoint/2010/main" val="3391076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32</a:t>
            </a:fld>
            <a:endParaRPr lang="de-DE" sz="1100" i="0">
              <a:latin typeface="Times" pitchFamily="18" charset="0"/>
            </a:endParaRPr>
          </a:p>
        </p:txBody>
      </p:sp>
    </p:spTree>
    <p:extLst>
      <p:ext uri="{BB962C8B-B14F-4D97-AF65-F5344CB8AC3E}">
        <p14:creationId xmlns:p14="http://schemas.microsoft.com/office/powerpoint/2010/main" val="201553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33</a:t>
            </a:fld>
            <a:endParaRPr lang="de-DE" sz="1100" i="0">
              <a:latin typeface="Times" pitchFamily="18" charset="0"/>
            </a:endParaRPr>
          </a:p>
        </p:txBody>
      </p:sp>
    </p:spTree>
    <p:extLst>
      <p:ext uri="{BB962C8B-B14F-4D97-AF65-F5344CB8AC3E}">
        <p14:creationId xmlns:p14="http://schemas.microsoft.com/office/powerpoint/2010/main" val="173134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34</a:t>
            </a:fld>
            <a:endParaRPr lang="de-DE" sz="1100" i="0">
              <a:latin typeface="Times" pitchFamily="18" charset="0"/>
            </a:endParaRPr>
          </a:p>
        </p:txBody>
      </p:sp>
    </p:spTree>
    <p:extLst>
      <p:ext uri="{BB962C8B-B14F-4D97-AF65-F5344CB8AC3E}">
        <p14:creationId xmlns:p14="http://schemas.microsoft.com/office/powerpoint/2010/main" val="154214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35</a:t>
            </a:fld>
            <a:endParaRPr lang="de-DE" sz="1100" i="0">
              <a:latin typeface="Times" pitchFamily="18" charset="0"/>
            </a:endParaRPr>
          </a:p>
        </p:txBody>
      </p:sp>
    </p:spTree>
    <p:extLst>
      <p:ext uri="{BB962C8B-B14F-4D97-AF65-F5344CB8AC3E}">
        <p14:creationId xmlns:p14="http://schemas.microsoft.com/office/powerpoint/2010/main" val="1639716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36</a:t>
            </a:fld>
            <a:endParaRPr lang="de-DE" sz="1100" i="0">
              <a:latin typeface="Times" pitchFamily="18" charset="0"/>
            </a:endParaRPr>
          </a:p>
        </p:txBody>
      </p:sp>
    </p:spTree>
    <p:extLst>
      <p:ext uri="{BB962C8B-B14F-4D97-AF65-F5344CB8AC3E}">
        <p14:creationId xmlns:p14="http://schemas.microsoft.com/office/powerpoint/2010/main" val="133870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11</a:t>
            </a:fld>
            <a:endParaRPr lang="en-US"/>
          </a:p>
        </p:txBody>
      </p:sp>
      <p:sp>
        <p:nvSpPr>
          <p:cNvPr id="6" name="Slide Image Placeholder 5"/>
          <p:cNvSpPr>
            <a:spLocks noGrp="1" noRot="1" noChangeAspect="1"/>
          </p:cNvSpPr>
          <p:nvPr>
            <p:ph type="sldImg"/>
          </p:nvPr>
        </p:nvSpPr>
        <p:spPr>
          <a:xfrm>
            <a:off x="1128713" y="646113"/>
            <a:ext cx="4968875"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101297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12</a:t>
            </a:fld>
            <a:endParaRPr lang="en-US"/>
          </a:p>
        </p:txBody>
      </p:sp>
      <p:sp>
        <p:nvSpPr>
          <p:cNvPr id="6" name="Slide Image Placeholder 5"/>
          <p:cNvSpPr>
            <a:spLocks noGrp="1" noRot="1" noChangeAspect="1"/>
          </p:cNvSpPr>
          <p:nvPr>
            <p:ph type="sldImg"/>
          </p:nvPr>
        </p:nvSpPr>
        <p:spPr>
          <a:xfrm>
            <a:off x="1128713" y="646113"/>
            <a:ext cx="4968875"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147645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13</a:t>
            </a:fld>
            <a:endParaRPr lang="en-US"/>
          </a:p>
        </p:txBody>
      </p:sp>
      <p:sp>
        <p:nvSpPr>
          <p:cNvPr id="6" name="Slide Image Placeholder 5"/>
          <p:cNvSpPr>
            <a:spLocks noGrp="1" noRot="1" noChangeAspect="1"/>
          </p:cNvSpPr>
          <p:nvPr>
            <p:ph type="sldImg"/>
          </p:nvPr>
        </p:nvSpPr>
        <p:spPr>
          <a:xfrm>
            <a:off x="1128713" y="646113"/>
            <a:ext cx="4968875"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353451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15</a:t>
            </a:fld>
            <a:endParaRPr lang="en-US"/>
          </a:p>
        </p:txBody>
      </p:sp>
      <p:sp>
        <p:nvSpPr>
          <p:cNvPr id="6" name="Slide Image Placeholder 5"/>
          <p:cNvSpPr>
            <a:spLocks noGrp="1" noRot="1" noChangeAspect="1"/>
          </p:cNvSpPr>
          <p:nvPr>
            <p:ph type="sldImg"/>
          </p:nvPr>
        </p:nvSpPr>
        <p:spPr>
          <a:xfrm>
            <a:off x="1128713" y="646113"/>
            <a:ext cx="4968875"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43060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20</a:t>
            </a:fld>
            <a:endParaRPr lang="de-DE" sz="1100" i="0">
              <a:latin typeface="Times" pitchFamily="18" charset="0"/>
            </a:endParaRPr>
          </a:p>
        </p:txBody>
      </p:sp>
    </p:spTree>
    <p:extLst>
      <p:ext uri="{BB962C8B-B14F-4D97-AF65-F5344CB8AC3E}">
        <p14:creationId xmlns:p14="http://schemas.microsoft.com/office/powerpoint/2010/main" val="24164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21</a:t>
            </a:fld>
            <a:endParaRPr lang="de-DE" sz="1100" i="0">
              <a:latin typeface="Times" pitchFamily="18" charset="0"/>
            </a:endParaRPr>
          </a:p>
        </p:txBody>
      </p:sp>
    </p:spTree>
    <p:extLst>
      <p:ext uri="{BB962C8B-B14F-4D97-AF65-F5344CB8AC3E}">
        <p14:creationId xmlns:p14="http://schemas.microsoft.com/office/powerpoint/2010/main" val="334663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22</a:t>
            </a:fld>
            <a:endParaRPr lang="de-DE" sz="1100" i="0">
              <a:latin typeface="Times" pitchFamily="18" charset="0"/>
            </a:endParaRPr>
          </a:p>
        </p:txBody>
      </p:sp>
    </p:spTree>
    <p:extLst>
      <p:ext uri="{BB962C8B-B14F-4D97-AF65-F5344CB8AC3E}">
        <p14:creationId xmlns:p14="http://schemas.microsoft.com/office/powerpoint/2010/main" val="124187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lienbildplatzhalter 1"/>
          <p:cNvSpPr>
            <a:spLocks noGrp="1" noRot="1" noChangeAspect="1" noTextEdit="1"/>
          </p:cNvSpPr>
          <p:nvPr>
            <p:ph type="sldImg"/>
          </p:nvPr>
        </p:nvSpPr>
        <p:spPr>
          <a:xfrm>
            <a:off x="142875" y="768350"/>
            <a:ext cx="6819900" cy="3838575"/>
          </a:xfrm>
          <a:ln/>
        </p:spPr>
      </p:sp>
      <p:sp>
        <p:nvSpPr>
          <p:cNvPr id="283651" name="Notizenplatzhalter 2"/>
          <p:cNvSpPr>
            <a:spLocks noGrp="1"/>
          </p:cNvSpPr>
          <p:nvPr>
            <p:ph type="body" idx="1"/>
          </p:nvPr>
        </p:nvSpPr>
        <p:spPr>
          <a:noFill/>
        </p:spPr>
        <p:txBody>
          <a:bodyPr lIns="94676" tIns="47337" rIns="94676" bIns="47337"/>
          <a:lstStyle/>
          <a:p>
            <a:endParaRPr lang="de-DE">
              <a:latin typeface="Arial" charset="0"/>
              <a:ea typeface="ＭＳ Ｐゴシック" pitchFamily="34" charset="-128"/>
            </a:endParaRPr>
          </a:p>
        </p:txBody>
      </p:sp>
      <p:sp>
        <p:nvSpPr>
          <p:cNvPr id="283652" name="Foliennummernplatzhalter 3"/>
          <p:cNvSpPr txBox="1">
            <a:spLocks noGrp="1"/>
          </p:cNvSpPr>
          <p:nvPr/>
        </p:nvSpPr>
        <p:spPr bwMode="auto">
          <a:xfrm>
            <a:off x="4022727" y="9720263"/>
            <a:ext cx="3076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6" tIns="47337" rIns="94676" bIns="47337" anchor="b"/>
          <a:lstStyle>
            <a:lvl1pPr defTabSz="947738">
              <a:defRPr sz="2400" i="1">
                <a:solidFill>
                  <a:schemeClr val="tx1"/>
                </a:solidFill>
                <a:latin typeface="Arial" charset="0"/>
                <a:ea typeface="ＭＳ Ｐゴシック" pitchFamily="34" charset="-128"/>
              </a:defRPr>
            </a:lvl1pPr>
            <a:lvl2pPr marL="742950" indent="-285750" defTabSz="947738">
              <a:defRPr sz="2400" i="1">
                <a:solidFill>
                  <a:schemeClr val="tx1"/>
                </a:solidFill>
                <a:latin typeface="Arial" charset="0"/>
                <a:ea typeface="ＭＳ Ｐゴシック" pitchFamily="34" charset="-128"/>
              </a:defRPr>
            </a:lvl2pPr>
            <a:lvl3pPr marL="1143000" indent="-228600" defTabSz="947738">
              <a:defRPr sz="2400" i="1">
                <a:solidFill>
                  <a:schemeClr val="tx1"/>
                </a:solidFill>
                <a:latin typeface="Arial" charset="0"/>
                <a:ea typeface="ＭＳ Ｐゴシック" pitchFamily="34" charset="-128"/>
              </a:defRPr>
            </a:lvl3pPr>
            <a:lvl4pPr marL="1600200" indent="-228600" defTabSz="947738">
              <a:defRPr sz="2400" i="1">
                <a:solidFill>
                  <a:schemeClr val="tx1"/>
                </a:solidFill>
                <a:latin typeface="Arial" charset="0"/>
                <a:ea typeface="ＭＳ Ｐゴシック" pitchFamily="34" charset="-128"/>
              </a:defRPr>
            </a:lvl4pPr>
            <a:lvl5pPr marL="2057400" indent="-228600" defTabSz="947738">
              <a:defRPr sz="2400" i="1">
                <a:solidFill>
                  <a:schemeClr val="tx1"/>
                </a:solidFill>
                <a:latin typeface="Arial" charset="0"/>
                <a:ea typeface="ＭＳ Ｐゴシック" pitchFamily="34" charset="-128"/>
              </a:defRPr>
            </a:lvl5pPr>
            <a:lvl6pPr marL="25146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defTabSz="947738" eaLnBrk="0" fontAlgn="base" hangingPunct="0">
              <a:spcBef>
                <a:spcPct val="0"/>
              </a:spcBef>
              <a:spcAft>
                <a:spcPct val="0"/>
              </a:spcAft>
              <a:defRPr sz="2400" i="1">
                <a:solidFill>
                  <a:schemeClr val="tx1"/>
                </a:solidFill>
                <a:latin typeface="Arial" charset="0"/>
                <a:ea typeface="ＭＳ Ｐゴシック" pitchFamily="34" charset="-128"/>
              </a:defRPr>
            </a:lvl9pPr>
          </a:lstStyle>
          <a:p>
            <a:pPr algn="r"/>
            <a:fld id="{249017EC-E320-4F13-81B4-F42DA76B3BF1}" type="slidenum">
              <a:rPr lang="de-DE" sz="1100" i="0">
                <a:latin typeface="Times" pitchFamily="18" charset="0"/>
              </a:rPr>
              <a:pPr algn="r"/>
              <a:t>23</a:t>
            </a:fld>
            <a:endParaRPr lang="de-DE" sz="1100" i="0">
              <a:latin typeface="Times" pitchFamily="18" charset="0"/>
            </a:endParaRPr>
          </a:p>
        </p:txBody>
      </p:sp>
    </p:spTree>
    <p:extLst>
      <p:ext uri="{BB962C8B-B14F-4D97-AF65-F5344CB8AC3E}">
        <p14:creationId xmlns:p14="http://schemas.microsoft.com/office/powerpoint/2010/main" val="357853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51FD-E649-4AC1-B606-92642DE91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71EC5B-7466-44DB-91D0-32E323DB64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D9C140-9FE0-47AF-8555-DEB3D38C42DB}"/>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95A2AE89-575E-4880-B789-292DE7770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6EC3-1B3E-4D8D-8388-75EBCFD746E6}"/>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111759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A890-963F-42E6-97A6-E4C6DABFDA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DB3C04-FEB6-46F8-8A90-BE4C7AA78E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1EBA7-0053-4AB5-BE81-8125B4AF4BD8}"/>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10CB89DF-CD96-4C59-84CB-C03AD850D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DB5EE-2334-4488-AB9A-321BD9AABEE6}"/>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35629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5C488-EFE8-4286-A520-CC36E52EB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B52774-8776-4791-98D7-A39E8121E4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69952-79A3-42BE-8549-EEABA9161613}"/>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8511C327-9D34-4FE1-9185-A29E4CE0B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E87C8-C8AC-4DF5-A7EB-3F00A9733BD5}"/>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328446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540" y="1514476"/>
            <a:ext cx="11136644" cy="4491038"/>
          </a:xfrm>
        </p:spPr>
        <p:txBody>
          <a:bodyPr wrap="none" tIns="10800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7"/>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9" name="Text Placeholder 8"/>
          <p:cNvSpPr>
            <a:spLocks noGrp="1"/>
          </p:cNvSpPr>
          <p:nvPr>
            <p:ph type="body" sz="quarter" idx="13" hasCustomPrompt="1"/>
          </p:nvPr>
        </p:nvSpPr>
        <p:spPr>
          <a:xfrm>
            <a:off x="411587" y="932688"/>
            <a:ext cx="9969556" cy="374904"/>
          </a:xfrm>
        </p:spPr>
        <p:txBody>
          <a:bodyPr>
            <a:noAutofit/>
          </a:bodyPr>
          <a:lstStyle>
            <a:lvl1pPr marL="0" indent="0">
              <a:spcBef>
                <a:spcPts val="830"/>
              </a:spcBef>
              <a:buFontTx/>
              <a:buNone/>
              <a:defRPr b="1">
                <a:solidFill>
                  <a:schemeClr val="tx2"/>
                </a:solidFill>
              </a:defRPr>
            </a:lvl1pPr>
          </a:lstStyle>
          <a:p>
            <a:pPr lvl="0"/>
            <a:r>
              <a:rPr lang="en-US" dirty="0"/>
              <a:t>Click to add </a:t>
            </a:r>
            <a:r>
              <a:rPr lang="en-US" noProof="0" dirty="0"/>
              <a:t>subtitle</a:t>
            </a:r>
          </a:p>
        </p:txBody>
      </p:sp>
      <p:sp>
        <p:nvSpPr>
          <p:cNvPr id="2" name="Date Placeholder 1"/>
          <p:cNvSpPr>
            <a:spLocks noGrp="1"/>
          </p:cNvSpPr>
          <p:nvPr>
            <p:ph type="dt" sz="half" idx="14"/>
          </p:nvPr>
        </p:nvSpPr>
        <p:spPr/>
        <p:txBody>
          <a:bodyPr/>
          <a:lstStyle/>
          <a:p>
            <a:endParaRPr lang="en-US" dirty="0">
              <a:solidFill>
                <a:srgbClr val="425563"/>
              </a:solidFill>
            </a:endParaRPr>
          </a:p>
        </p:txBody>
      </p:sp>
      <p:sp>
        <p:nvSpPr>
          <p:cNvPr id="4" name="Footer Placeholder 3"/>
          <p:cNvSpPr>
            <a:spLocks noGrp="1"/>
          </p:cNvSpPr>
          <p:nvPr>
            <p:ph type="ftr" sz="quarter" idx="15"/>
          </p:nvPr>
        </p:nvSpPr>
        <p:spPr/>
        <p:txBody>
          <a:bodyPr/>
          <a:lstStyle/>
          <a:p>
            <a:endParaRPr lang="en-US" dirty="0">
              <a:solidFill>
                <a:srgbClr val="425563"/>
              </a:solidFill>
            </a:endParaRPr>
          </a:p>
        </p:txBody>
      </p:sp>
      <p:sp>
        <p:nvSpPr>
          <p:cNvPr id="7"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1710140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406401" y="228600"/>
            <a:ext cx="8737600" cy="533400"/>
          </a:xfrm>
          <a:prstGeom prst="rect">
            <a:avLst/>
          </a:prstGeom>
        </p:spPr>
        <p:txBody>
          <a:bodyPr/>
          <a:lstStyle/>
          <a:p>
            <a:r>
              <a:rPr lang="de-DE"/>
              <a:t>Titelmasterformat durch Klicken bearbeiten</a:t>
            </a:r>
          </a:p>
        </p:txBody>
      </p:sp>
      <p:sp>
        <p:nvSpPr>
          <p:cNvPr id="3" name="ClipArt-Platzhalter 2"/>
          <p:cNvSpPr>
            <a:spLocks noGrp="1"/>
          </p:cNvSpPr>
          <p:nvPr>
            <p:ph type="clipArt" sz="half" idx="1"/>
          </p:nvPr>
        </p:nvSpPr>
        <p:spPr>
          <a:xfrm>
            <a:off x="406400" y="1066800"/>
            <a:ext cx="5588000" cy="5334000"/>
          </a:xfrm>
          <a:prstGeom prst="rect">
            <a:avLst/>
          </a:prstGeom>
        </p:spPr>
        <p:txBody>
          <a:bodyPr/>
          <a:lstStyle/>
          <a:p>
            <a:pPr lvl="0"/>
            <a:endParaRPr lang="de-DE" noProof="0"/>
          </a:p>
        </p:txBody>
      </p:sp>
      <p:sp>
        <p:nvSpPr>
          <p:cNvPr id="4" name="Textplatzhalter 3"/>
          <p:cNvSpPr>
            <a:spLocks noGrp="1"/>
          </p:cNvSpPr>
          <p:nvPr>
            <p:ph type="body" sz="half" idx="2"/>
          </p:nvPr>
        </p:nvSpPr>
        <p:spPr>
          <a:xfrm>
            <a:off x="6197601" y="1066800"/>
            <a:ext cx="5588000" cy="53340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sldNum" sz="quarter" idx="10"/>
          </p:nvPr>
        </p:nvSpPr>
        <p:spPr>
          <a:xfrm>
            <a:off x="8737601" y="6356354"/>
            <a:ext cx="2844800" cy="365125"/>
          </a:xfrm>
          <a:prstGeom prst="rect">
            <a:avLst/>
          </a:prstGeom>
          <a:ln/>
        </p:spPr>
        <p:txBody>
          <a:bodyPr/>
          <a:lstStyle>
            <a:lvl1pPr>
              <a:defRPr/>
            </a:lvl1pPr>
          </a:lstStyle>
          <a:p>
            <a:pPr>
              <a:defRPr/>
            </a:pPr>
            <a:fld id="{1D39FED6-32E3-415D-82C8-5A75A0A8D636}" type="slidenum">
              <a:rPr lang="en-US"/>
              <a:pPr>
                <a:defRPr/>
              </a:pPr>
              <a:t>‹#›</a:t>
            </a:fld>
            <a:endParaRPr lang="en-US"/>
          </a:p>
        </p:txBody>
      </p:sp>
    </p:spTree>
    <p:extLst>
      <p:ext uri="{BB962C8B-B14F-4D97-AF65-F5344CB8AC3E}">
        <p14:creationId xmlns:p14="http://schemas.microsoft.com/office/powerpoint/2010/main" val="3962872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ogo slide">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692103" y="2259356"/>
            <a:ext cx="6816625" cy="1848184"/>
          </a:xfrm>
          <a:prstGeom prst="rect">
            <a:avLst/>
          </a:prstGeom>
          <a:noFill/>
        </p:spPr>
      </p:pic>
      <p:sp>
        <p:nvSpPr>
          <p:cNvPr id="4" name="Date Placeholder 6"/>
          <p:cNvSpPr>
            <a:spLocks noGrp="1"/>
          </p:cNvSpPr>
          <p:nvPr>
            <p:ph type="dt" sz="half" idx="10"/>
          </p:nvPr>
        </p:nvSpPr>
        <p:spPr>
          <a:xfrm flipH="1">
            <a:off x="533539" y="6184459"/>
            <a:ext cx="3197870" cy="123111"/>
          </a:xfrm>
        </p:spPr>
        <p:txBody>
          <a:bodyPr/>
          <a:lstStyle/>
          <a:p>
            <a:endParaRPr lang="en-US" dirty="0"/>
          </a:p>
        </p:txBody>
      </p:sp>
      <p:sp>
        <p:nvSpPr>
          <p:cNvPr id="5" name="Footer Placeholder 7"/>
          <p:cNvSpPr>
            <a:spLocks noGrp="1"/>
          </p:cNvSpPr>
          <p:nvPr>
            <p:ph type="ftr" sz="quarter" idx="11"/>
          </p:nvPr>
        </p:nvSpPr>
        <p:spPr>
          <a:xfrm flipH="1">
            <a:off x="533539" y="6309423"/>
            <a:ext cx="3197870" cy="123111"/>
          </a:xfrm>
        </p:spPr>
        <p:txBody>
          <a:bodyPr/>
          <a:lstStyle/>
          <a:p>
            <a:endParaRPr lang="en-US" dirty="0"/>
          </a:p>
        </p:txBody>
      </p:sp>
      <p:sp>
        <p:nvSpPr>
          <p:cNvPr id="6" name="Slide Number Placeholder 8"/>
          <p:cNvSpPr>
            <a:spLocks noGrp="1"/>
          </p:cNvSpPr>
          <p:nvPr>
            <p:ph type="sldNum" sz="quarter" idx="12"/>
          </p:nvPr>
        </p:nvSpPr>
        <p:spPr>
          <a:xfrm>
            <a:off x="11282042" y="6249378"/>
            <a:ext cx="388142" cy="193171"/>
          </a:xfrm>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3929928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Promise Explanation">
    <p:spTree>
      <p:nvGrpSpPr>
        <p:cNvPr id="1" name=""/>
        <p:cNvGrpSpPr/>
        <p:nvPr/>
      </p:nvGrpSpPr>
      <p:grpSpPr>
        <a:xfrm>
          <a:off x="0" y="0"/>
          <a:ext cx="0" cy="0"/>
          <a:chOff x="0" y="0"/>
          <a:chExt cx="0" cy="0"/>
        </a:xfrm>
      </p:grpSpPr>
      <p:sp>
        <p:nvSpPr>
          <p:cNvPr id="13" name="Rectangle 12"/>
          <p:cNvSpPr/>
          <p:nvPr userDrawn="1"/>
        </p:nvSpPr>
        <p:spPr>
          <a:xfrm>
            <a:off x="1" y="0"/>
            <a:ext cx="12185651"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706146" y="4746735"/>
            <a:ext cx="1737698" cy="471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object 4"/>
          <p:cNvSpPr txBox="1">
            <a:spLocks/>
          </p:cNvSpPr>
          <p:nvPr userDrawn="1"/>
        </p:nvSpPr>
        <p:spPr>
          <a:xfrm>
            <a:off x="2695200" y="1664565"/>
            <a:ext cx="5176750" cy="551433"/>
          </a:xfrm>
          <a:prstGeom prst="rect">
            <a:avLst/>
          </a:prstGeom>
        </p:spPr>
        <p:txBody>
          <a:bodyPr wrap="square" lIns="0" tIns="12700" rIns="0" bIns="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2700" algn="l" fontAlgn="auto">
              <a:spcBef>
                <a:spcPts val="100"/>
              </a:spcBef>
              <a:spcAft>
                <a:spcPts val="0"/>
              </a:spcAft>
              <a:defRPr/>
            </a:pPr>
            <a:r>
              <a:rPr lang="en-US" sz="3500" b="1" spc="50" dirty="0">
                <a:solidFill>
                  <a:srgbClr val="FFFFFF"/>
                </a:solidFill>
                <a:latin typeface="Arial"/>
                <a:cs typeface="Arial"/>
              </a:rPr>
              <a:t>United.</a:t>
            </a:r>
            <a:r>
              <a:rPr lang="en-US" sz="3500" b="1" spc="100" dirty="0">
                <a:solidFill>
                  <a:srgbClr val="FFFFFF"/>
                </a:solidFill>
                <a:latin typeface="Arial"/>
                <a:cs typeface="Arial"/>
              </a:rPr>
              <a:t> </a:t>
            </a:r>
            <a:r>
              <a:rPr lang="en-US" sz="3500" b="1" spc="50" dirty="0">
                <a:solidFill>
                  <a:srgbClr val="FFFFFF"/>
                </a:solidFill>
                <a:latin typeface="Arial"/>
                <a:cs typeface="Arial"/>
              </a:rPr>
              <a:t>Inspired.</a:t>
            </a:r>
            <a:endParaRPr lang="en-US" sz="3500" dirty="0">
              <a:latin typeface="Arial"/>
              <a:cs typeface="Arial"/>
            </a:endParaRPr>
          </a:p>
        </p:txBody>
      </p:sp>
      <p:sp>
        <p:nvSpPr>
          <p:cNvPr id="21" name="object 5"/>
          <p:cNvSpPr txBox="1"/>
          <p:nvPr userDrawn="1"/>
        </p:nvSpPr>
        <p:spPr>
          <a:xfrm>
            <a:off x="2717091" y="2152536"/>
            <a:ext cx="8481393" cy="2301091"/>
          </a:xfrm>
          <a:prstGeom prst="rect">
            <a:avLst/>
          </a:prstGeom>
        </p:spPr>
        <p:txBody>
          <a:bodyPr wrap="square" lIns="0" tIns="12700" rIns="0" bIns="0">
            <a:spAutoFit/>
          </a:bodyPr>
          <a:lstStyle>
            <a:lvl1pPr marL="12700">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nSpc>
                <a:spcPct val="131000"/>
              </a:lnSpc>
              <a:spcBef>
                <a:spcPts val="100"/>
              </a:spcBef>
            </a:pPr>
            <a:r>
              <a:rPr lang="en-US" sz="2200" dirty="0">
                <a:solidFill>
                  <a:srgbClr val="435363"/>
                </a:solidFill>
                <a:latin typeface="Arial" charset="0"/>
                <a:cs typeface="Arial" charset="0"/>
              </a:rPr>
              <a:t>Performance unites us, innovation inspires us,</a:t>
            </a:r>
            <a:br>
              <a:rPr lang="en-US" sz="2200" dirty="0">
                <a:solidFill>
                  <a:srgbClr val="435363"/>
                </a:solidFill>
                <a:latin typeface="Arial" charset="0"/>
                <a:cs typeface="Arial" charset="0"/>
              </a:rPr>
            </a:br>
            <a:r>
              <a:rPr lang="en-US" sz="2200" dirty="0">
                <a:solidFill>
                  <a:srgbClr val="435363"/>
                </a:solidFill>
                <a:latin typeface="Arial" charset="0"/>
                <a:cs typeface="Arial" charset="0"/>
              </a:rPr>
              <a:t>and </a:t>
            </a:r>
            <a:r>
              <a:rPr lang="en-US" sz="2200" noProof="0" dirty="0">
                <a:solidFill>
                  <a:srgbClr val="435363"/>
                </a:solidFill>
                <a:latin typeface="Arial" charset="0"/>
                <a:cs typeface="Arial" charset="0"/>
              </a:rPr>
              <a:t>commitment</a:t>
            </a:r>
            <a:r>
              <a:rPr lang="en-US" sz="2200" dirty="0">
                <a:solidFill>
                  <a:srgbClr val="435363"/>
                </a:solidFill>
                <a:latin typeface="Arial" charset="0"/>
                <a:cs typeface="Arial" charset="0"/>
              </a:rPr>
              <a:t> drives us to keep moving forward.</a:t>
            </a:r>
            <a:br>
              <a:rPr lang="en-US" sz="2200" dirty="0">
                <a:solidFill>
                  <a:srgbClr val="435363"/>
                </a:solidFill>
                <a:latin typeface="Arial" charset="0"/>
                <a:cs typeface="Arial" charset="0"/>
              </a:rPr>
            </a:br>
            <a:r>
              <a:rPr lang="en-US" sz="2200" dirty="0">
                <a:solidFill>
                  <a:srgbClr val="435363"/>
                </a:solidFill>
                <a:latin typeface="Arial" charset="0"/>
                <a:cs typeface="Arial" charset="0"/>
              </a:rPr>
              <a:t>Count on </a:t>
            </a:r>
            <a:r>
              <a:rPr lang="en-US" sz="2200" dirty="0" err="1">
                <a:solidFill>
                  <a:srgbClr val="435363"/>
                </a:solidFill>
                <a:latin typeface="Arial" charset="0"/>
                <a:cs typeface="Arial" charset="0"/>
              </a:rPr>
              <a:t>Epiroc</a:t>
            </a:r>
            <a:r>
              <a:rPr lang="en-US" sz="2200" dirty="0">
                <a:solidFill>
                  <a:srgbClr val="435363"/>
                </a:solidFill>
                <a:latin typeface="Arial" charset="0"/>
                <a:cs typeface="Arial" charset="0"/>
              </a:rPr>
              <a:t> to deliver the solutions you need</a:t>
            </a:r>
            <a:br>
              <a:rPr lang="en-US" sz="2200" dirty="0">
                <a:solidFill>
                  <a:srgbClr val="435363"/>
                </a:solidFill>
                <a:latin typeface="Arial" charset="0"/>
                <a:cs typeface="Arial" charset="0"/>
              </a:rPr>
            </a:br>
            <a:r>
              <a:rPr lang="en-US" sz="2200" dirty="0">
                <a:solidFill>
                  <a:srgbClr val="435363"/>
                </a:solidFill>
                <a:latin typeface="Arial" charset="0"/>
                <a:cs typeface="Arial" charset="0"/>
              </a:rPr>
              <a:t>to succeed today and the technology to lead tomorrow.</a:t>
            </a:r>
          </a:p>
          <a:p>
            <a:pPr>
              <a:spcBef>
                <a:spcPts val="50"/>
              </a:spcBef>
            </a:pPr>
            <a:endParaRPr lang="en-US" sz="1200" dirty="0">
              <a:latin typeface="Times New Roman" charset="0"/>
              <a:cs typeface="Times New Roman" charset="0"/>
            </a:endParaRPr>
          </a:p>
          <a:p>
            <a:r>
              <a:rPr lang="en-US" sz="2100" b="1" dirty="0" err="1">
                <a:solidFill>
                  <a:srgbClr val="FFFFFF"/>
                </a:solidFill>
                <a:latin typeface="Arial Black" charset="0"/>
                <a:cs typeface="Arial Black" charset="0"/>
              </a:rPr>
              <a:t>epiroc.com</a:t>
            </a:r>
            <a:endParaRPr lang="en-US" sz="2100" dirty="0">
              <a:latin typeface="Arial Black" charset="0"/>
              <a:cs typeface="Arial Black" charset="0"/>
            </a:endParaRPr>
          </a:p>
        </p:txBody>
      </p:sp>
      <p:sp>
        <p:nvSpPr>
          <p:cNvPr id="6" name="Date Placeholder 6"/>
          <p:cNvSpPr>
            <a:spLocks noGrp="1"/>
          </p:cNvSpPr>
          <p:nvPr>
            <p:ph type="dt" sz="half" idx="10"/>
          </p:nvPr>
        </p:nvSpPr>
        <p:spPr>
          <a:xfrm flipH="1">
            <a:off x="533539" y="6184459"/>
            <a:ext cx="3197870" cy="123111"/>
          </a:xfrm>
        </p:spPr>
        <p:txBody>
          <a:bodyPr/>
          <a:lstStyle/>
          <a:p>
            <a:endParaRPr lang="en-US" dirty="0"/>
          </a:p>
        </p:txBody>
      </p:sp>
      <p:sp>
        <p:nvSpPr>
          <p:cNvPr id="7" name="Footer Placeholder 7"/>
          <p:cNvSpPr>
            <a:spLocks noGrp="1"/>
          </p:cNvSpPr>
          <p:nvPr>
            <p:ph type="ftr" sz="quarter" idx="11"/>
          </p:nvPr>
        </p:nvSpPr>
        <p:spPr>
          <a:xfrm flipH="1">
            <a:off x="533539" y="6309423"/>
            <a:ext cx="3197870" cy="123111"/>
          </a:xfrm>
        </p:spPr>
        <p:txBody>
          <a:bodyPr/>
          <a:lstStyle/>
          <a:p>
            <a:endParaRPr lang="en-US" dirty="0"/>
          </a:p>
        </p:txBody>
      </p:sp>
      <p:sp>
        <p:nvSpPr>
          <p:cNvPr id="8" name="Slide Number Placeholder 8"/>
          <p:cNvSpPr>
            <a:spLocks noGrp="1"/>
          </p:cNvSpPr>
          <p:nvPr>
            <p:ph type="sldNum" sz="quarter" idx="12"/>
          </p:nvPr>
        </p:nvSpPr>
        <p:spPr>
          <a:xfrm>
            <a:off x="11282042" y="6249378"/>
            <a:ext cx="388142" cy="193171"/>
          </a:xfrm>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27059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AFFC-A4DA-405C-AFEF-280331C80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879B62-B6EE-4F2F-9ED7-5212133775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B3A78-4901-40F7-A529-95D1B9D3B180}"/>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73F5D4A9-1CF1-4EB2-9898-25E04597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ABC5B-0D6E-4A5B-B861-CB206B708217}"/>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361126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FA6B5-6DF6-4C64-BFDA-162467562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B74203-C7C2-4444-98E2-5CB52E593A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D7752-E9E3-41DB-828B-B1AAA2706B82}"/>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6E8E02D6-19C2-401B-800A-577487E56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4629E-D7C8-4616-9607-845EE524ABFE}"/>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276671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ED37-1EA0-48DA-93B4-B18829C4B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27491-2EA7-4DC1-A530-60FF41E997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01BBA-F2B0-4020-9A65-5C38BA76D2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312171-2068-4EB9-A6C8-DC5A6DA8A8C7}"/>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6" name="Footer Placeholder 5">
            <a:extLst>
              <a:ext uri="{FF2B5EF4-FFF2-40B4-BE49-F238E27FC236}">
                <a16:creationId xmlns:a16="http://schemas.microsoft.com/office/drawing/2014/main" id="{54ED1DF1-F1C8-42D6-AF0B-1B3566361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A1266-9B43-412B-82B1-108C84EAC07D}"/>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96678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D429-AA3D-4A80-A342-EBC4B9296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B367C-57CF-4B46-A2AC-CC15B41F4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3F34B-962A-4C51-B92F-D5F09ABB52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89D29-C412-442D-9285-EDA6DD707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900F32-FAE7-4A79-BA1C-D60D18D47C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C3743-73F2-4246-BD73-E9EB30824D1D}"/>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8" name="Footer Placeholder 7">
            <a:extLst>
              <a:ext uri="{FF2B5EF4-FFF2-40B4-BE49-F238E27FC236}">
                <a16:creationId xmlns:a16="http://schemas.microsoft.com/office/drawing/2014/main" id="{39AF5F3B-38A9-4C95-96D7-8A242A0482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76B90-2A4E-4EE2-B09A-EB8A424A1898}"/>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160695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540A-580E-4256-9B7C-83A343539D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B185E-1D0E-4CF6-88CE-1686DB01BCF6}"/>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4" name="Footer Placeholder 3">
            <a:extLst>
              <a:ext uri="{FF2B5EF4-FFF2-40B4-BE49-F238E27FC236}">
                <a16:creationId xmlns:a16="http://schemas.microsoft.com/office/drawing/2014/main" id="{571C17D0-0949-4920-BD19-DA0360C25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CCC68-AC66-48FF-9EB3-B47D0169D780}"/>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535184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E0FC0-D38D-43B5-B4FE-4E5C2B85C828}"/>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3" name="Footer Placeholder 2">
            <a:extLst>
              <a:ext uri="{FF2B5EF4-FFF2-40B4-BE49-F238E27FC236}">
                <a16:creationId xmlns:a16="http://schemas.microsoft.com/office/drawing/2014/main" id="{FBF62A67-2A8A-4630-A748-DE80C3D3BF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233131-B049-4D58-98E2-9039642D1DF8}"/>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36871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EC79-F0A7-47DA-AF0C-A8DB51805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DEC98F-6572-4315-B2FF-303F902D7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9A750-03FC-4DF5-95E0-74349E255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CEE1D-8356-4324-961B-15BCFB887955}"/>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6" name="Footer Placeholder 5">
            <a:extLst>
              <a:ext uri="{FF2B5EF4-FFF2-40B4-BE49-F238E27FC236}">
                <a16:creationId xmlns:a16="http://schemas.microsoft.com/office/drawing/2014/main" id="{F5580EE0-E71C-4169-A090-372232E6D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6B8CE-EF43-4978-98DD-2C1683D62808}"/>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336204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0FC8-C381-4562-9713-F00A7CDB9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700D03-8904-4B55-827D-29C206C61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A73C6-3024-4355-9BD5-160939F08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F4659-2C7D-45AA-909B-444CDB8EE500}"/>
              </a:ext>
            </a:extLst>
          </p:cNvPr>
          <p:cNvSpPr>
            <a:spLocks noGrp="1"/>
          </p:cNvSpPr>
          <p:nvPr>
            <p:ph type="dt" sz="half" idx="10"/>
          </p:nvPr>
        </p:nvSpPr>
        <p:spPr/>
        <p:txBody>
          <a:bodyPr/>
          <a:lstStyle/>
          <a:p>
            <a:fld id="{18B17578-3EDC-4E63-BB66-FC5A920E469E}" type="datetimeFigureOut">
              <a:rPr lang="en-US" smtClean="0"/>
              <a:t>9/3/2020</a:t>
            </a:fld>
            <a:endParaRPr lang="en-US"/>
          </a:p>
        </p:txBody>
      </p:sp>
      <p:sp>
        <p:nvSpPr>
          <p:cNvPr id="6" name="Footer Placeholder 5">
            <a:extLst>
              <a:ext uri="{FF2B5EF4-FFF2-40B4-BE49-F238E27FC236}">
                <a16:creationId xmlns:a16="http://schemas.microsoft.com/office/drawing/2014/main" id="{C6D49B88-958D-4949-B3B3-7CA3F2A48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A307D-F078-4091-890B-B37B685F2655}"/>
              </a:ext>
            </a:extLst>
          </p:cNvPr>
          <p:cNvSpPr>
            <a:spLocks noGrp="1"/>
          </p:cNvSpPr>
          <p:nvPr>
            <p:ph type="sldNum" sz="quarter" idx="12"/>
          </p:nvPr>
        </p:nvSpPr>
        <p:spPr/>
        <p:txBody>
          <a:bodyPr/>
          <a:lstStyle/>
          <a:p>
            <a:fld id="{54417A71-D959-4016-A11C-9D9A82D36E2C}" type="slidenum">
              <a:rPr lang="en-US" smtClean="0"/>
              <a:t>‹#›</a:t>
            </a:fld>
            <a:endParaRPr lang="en-US"/>
          </a:p>
        </p:txBody>
      </p:sp>
    </p:spTree>
    <p:extLst>
      <p:ext uri="{BB962C8B-B14F-4D97-AF65-F5344CB8AC3E}">
        <p14:creationId xmlns:p14="http://schemas.microsoft.com/office/powerpoint/2010/main" val="75530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981FF-8A2B-4E32-BA58-4A314010B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91015-048E-47B9-9CC5-D55B56937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892D5-555A-4C32-B399-23EBAA66D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17578-3EDC-4E63-BB66-FC5A920E469E}" type="datetimeFigureOut">
              <a:rPr lang="en-US" smtClean="0"/>
              <a:t>9/3/2020</a:t>
            </a:fld>
            <a:endParaRPr lang="en-US"/>
          </a:p>
        </p:txBody>
      </p:sp>
      <p:sp>
        <p:nvSpPr>
          <p:cNvPr id="5" name="Footer Placeholder 4">
            <a:extLst>
              <a:ext uri="{FF2B5EF4-FFF2-40B4-BE49-F238E27FC236}">
                <a16:creationId xmlns:a16="http://schemas.microsoft.com/office/drawing/2014/main" id="{8D221B96-1D4C-4E63-ADFC-15B54027B4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E1CBBA-9D13-418C-8D21-B36F4A417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17A71-D959-4016-A11C-9D9A82D36E2C}" type="slidenum">
              <a:rPr lang="en-US" smtClean="0"/>
              <a:t>‹#›</a:t>
            </a:fld>
            <a:endParaRPr lang="en-US"/>
          </a:p>
        </p:txBody>
      </p:sp>
    </p:spTree>
    <p:extLst>
      <p:ext uri="{BB962C8B-B14F-4D97-AF65-F5344CB8AC3E}">
        <p14:creationId xmlns:p14="http://schemas.microsoft.com/office/powerpoint/2010/main" val="63058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45.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png"/><Relationship Id="rId3" Type="http://schemas.openxmlformats.org/officeDocument/2006/relationships/hyperlink" Target="https://www.kinshofer.com/en/index.php/en/excavator-applications-1/construction-general-construction/ws-cutters" TargetMode="Externa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hyperlink" Target="http://www.simex.it/en-gb/home-en" TargetMode="External"/><Relationship Id="rId1" Type="http://schemas.openxmlformats.org/officeDocument/2006/relationships/slideLayout" Target="../slideLayouts/slideLayout1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image" Target="../media/image2.jpeg"/><Relationship Id="rId10" Type="http://schemas.openxmlformats.org/officeDocument/2006/relationships/image" Target="../media/image64.png"/><Relationship Id="rId4" Type="http://schemas.openxmlformats.org/officeDocument/2006/relationships/hyperlink" Target="http://www.rockwheel.com/en/" TargetMode="External"/><Relationship Id="rId9" Type="http://schemas.openxmlformats.org/officeDocument/2006/relationships/image" Target="../media/image63.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jpeg"/><Relationship Id="rId3" Type="http://schemas.openxmlformats.org/officeDocument/2006/relationships/hyperlink" Target="https://www.mbcrusher.com/en/gb/" TargetMode="External"/><Relationship Id="rId7" Type="http://schemas.openxmlformats.org/officeDocument/2006/relationships/image" Target="../media/image70.jpeg"/><Relationship Id="rId12" Type="http://schemas.openxmlformats.org/officeDocument/2006/relationships/image" Target="../media/image67.png"/><Relationship Id="rId2" Type="http://schemas.openxmlformats.org/officeDocument/2006/relationships/hyperlink" Target="http://www.antraquip.net/" TargetMode="External"/><Relationship Id="rId1" Type="http://schemas.openxmlformats.org/officeDocument/2006/relationships/slideLayout" Target="../slideLayouts/slideLayout12.xml"/><Relationship Id="rId6" Type="http://schemas.openxmlformats.org/officeDocument/2006/relationships/hyperlink" Target="https://www.rocktechnology.sandvik/en/products/mechanical-cutting-equipment/cutting-attachments/" TargetMode="External"/><Relationship Id="rId11" Type="http://schemas.openxmlformats.org/officeDocument/2006/relationships/image" Target="../media/image3.png"/><Relationship Id="rId5" Type="http://schemas.openxmlformats.org/officeDocument/2006/relationships/image" Target="../media/image69.png"/><Relationship Id="rId10" Type="http://schemas.openxmlformats.org/officeDocument/2006/relationships/image" Target="../media/image73.JPG"/><Relationship Id="rId4" Type="http://schemas.openxmlformats.org/officeDocument/2006/relationships/image" Target="../media/image68.png"/><Relationship Id="rId9" Type="http://schemas.openxmlformats.org/officeDocument/2006/relationships/image" Target="../media/image72.jp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s://www.antraquip.net/" TargetMode="External"/><Relationship Id="rId4" Type="http://schemas.openxmlformats.org/officeDocument/2006/relationships/image" Target="../media/image3.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7.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82.png"/><Relationship Id="rId5" Type="http://schemas.openxmlformats.org/officeDocument/2006/relationships/hyperlink" Target="https://www.antraquip.net/" TargetMode="External"/><Relationship Id="rId10"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7.pn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s://www.antraquip.net/" TargetMode="External"/><Relationship Id="rId10" Type="http://schemas.openxmlformats.org/officeDocument/2006/relationships/image" Target="../media/image87.png"/><Relationship Id="rId4" Type="http://schemas.openxmlformats.org/officeDocument/2006/relationships/image" Target="../media/image3.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7.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antraquip.net/" TargetMode="External"/><Relationship Id="rId5" Type="http://schemas.openxmlformats.org/officeDocument/2006/relationships/image" Target="../media/image88.JPG"/><Relationship Id="rId4" Type="http://schemas.openxmlformats.org/officeDocument/2006/relationships/image" Target="../media/image3.png"/><Relationship Id="rId9"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6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jpe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97.jpeg"/></Relationships>
</file>

<file path=ppt/slides/_rels/slide2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5.png"/><Relationship Id="rId7" Type="http://schemas.openxmlformats.org/officeDocument/2006/relationships/image" Target="../media/image100.png"/><Relationship Id="rId2" Type="http://schemas.openxmlformats.org/officeDocument/2006/relationships/image" Target="../media/image9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6.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2.png"/><Relationship Id="rId4" Type="http://schemas.openxmlformats.org/officeDocument/2006/relationships/image" Target="../media/image101.jp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7.png"/><Relationship Id="rId7"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107.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2.jpeg"/><Relationship Id="rId2" Type="http://schemas.openxmlformats.org/officeDocument/2006/relationships/image" Target="../media/image108.jpe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111.jpeg"/><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67.png"/><Relationship Id="rId7"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93.png"/><Relationship Id="rId4" Type="http://schemas.openxmlformats.org/officeDocument/2006/relationships/image" Target="../media/image3.png"/><Relationship Id="rId9"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7.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antraquip.net/" TargetMode="External"/><Relationship Id="rId5" Type="http://schemas.openxmlformats.org/officeDocument/2006/relationships/image" Target="../media/image88.JPG"/><Relationship Id="rId4" Type="http://schemas.openxmlformats.org/officeDocument/2006/relationships/image" Target="../media/image3.png"/><Relationship Id="rId9"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67.png"/><Relationship Id="rId7"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3.png"/><Relationship Id="rId9"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3.png"/><Relationship Id="rId16"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png"/><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AAFC-B18E-4FC2-985C-7DE12BF0B8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728FF97-59EB-4C50-AB5F-D93B6F4E15B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693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i="0" dirty="0"/>
              <a:t>Hydraulic Attachment Tools</a:t>
            </a:r>
          </a:p>
        </p:txBody>
      </p:sp>
      <p:sp>
        <p:nvSpPr>
          <p:cNvPr id="4"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Technical Details</a:t>
            </a:r>
          </a:p>
        </p:txBody>
      </p:sp>
      <p:pic>
        <p:nvPicPr>
          <p:cNvPr id="9" name="Grafik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sp>
        <p:nvSpPr>
          <p:cNvPr id="5" name="Slide Number Placeholder 6"/>
          <p:cNvSpPr>
            <a:spLocks noGrp="1"/>
          </p:cNvSpPr>
          <p:nvPr>
            <p:ph type="sldNum" sz="quarter" idx="4294967295"/>
          </p:nvPr>
        </p:nvSpPr>
        <p:spPr>
          <a:xfrm>
            <a:off x="11787962" y="675278"/>
            <a:ext cx="296453" cy="184618"/>
          </a:xfrm>
          <a:prstGeom prst="rect">
            <a:avLst/>
          </a:prstGeom>
        </p:spPr>
        <p:txBody>
          <a:bodyPr/>
          <a:lstStyle/>
          <a:p>
            <a:fld id="{B3CEEFAE-073D-426F-B1B3-DA068A342DA9}" type="slidenum">
              <a:rPr lang="en-US" smtClean="0"/>
              <a:pPr/>
              <a:t>10</a:t>
            </a:fld>
            <a:endParaRPr lang="en-US"/>
          </a:p>
        </p:txBody>
      </p:sp>
      <p:pic>
        <p:nvPicPr>
          <p:cNvPr id="7" name="Grafik 6"/>
          <p:cNvPicPr>
            <a:picLocks noChangeAspect="1"/>
          </p:cNvPicPr>
          <p:nvPr/>
        </p:nvPicPr>
        <p:blipFill>
          <a:blip r:embed="rId4"/>
          <a:stretch>
            <a:fillRect/>
          </a:stretch>
        </p:blipFill>
        <p:spPr>
          <a:xfrm>
            <a:off x="9374199" y="1518853"/>
            <a:ext cx="1779218" cy="5019598"/>
          </a:xfrm>
          <a:prstGeom prst="rect">
            <a:avLst/>
          </a:prstGeom>
        </p:spPr>
      </p:pic>
      <p:sp>
        <p:nvSpPr>
          <p:cNvPr id="8" name="Abgerundetes Rechteck 7"/>
          <p:cNvSpPr/>
          <p:nvPr/>
        </p:nvSpPr>
        <p:spPr>
          <a:xfrm>
            <a:off x="6168561" y="2570434"/>
            <a:ext cx="2146769" cy="4793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99" dirty="0">
                <a:solidFill>
                  <a:schemeClr val="tx1"/>
                </a:solidFill>
              </a:rPr>
              <a:t>Drain </a:t>
            </a:r>
            <a:r>
              <a:rPr lang="de-DE" sz="1799" dirty="0" err="1">
                <a:solidFill>
                  <a:schemeClr val="tx1"/>
                </a:solidFill>
              </a:rPr>
              <a:t>oil</a:t>
            </a:r>
            <a:r>
              <a:rPr lang="de-DE" sz="1799" dirty="0">
                <a:solidFill>
                  <a:schemeClr val="tx1"/>
                </a:solidFill>
              </a:rPr>
              <a:t> </a:t>
            </a:r>
            <a:r>
              <a:rPr lang="de-DE" sz="1799" dirty="0" err="1">
                <a:solidFill>
                  <a:schemeClr val="tx1"/>
                </a:solidFill>
              </a:rPr>
              <a:t>line</a:t>
            </a:r>
            <a:r>
              <a:rPr lang="de-DE" sz="1799" dirty="0">
                <a:solidFill>
                  <a:schemeClr val="tx1"/>
                </a:solidFill>
              </a:rPr>
              <a:t> (L)</a:t>
            </a:r>
          </a:p>
        </p:txBody>
      </p:sp>
      <p:sp>
        <p:nvSpPr>
          <p:cNvPr id="10" name="Abgerundetes Rechteck 9"/>
          <p:cNvSpPr/>
          <p:nvPr/>
        </p:nvSpPr>
        <p:spPr>
          <a:xfrm>
            <a:off x="6168561" y="3521186"/>
            <a:ext cx="2146769" cy="55194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99" dirty="0" err="1">
                <a:solidFill>
                  <a:schemeClr val="tx1"/>
                </a:solidFill>
              </a:rPr>
              <a:t>Pressure</a:t>
            </a:r>
            <a:r>
              <a:rPr lang="de-DE" sz="1799" dirty="0">
                <a:solidFill>
                  <a:schemeClr val="tx1"/>
                </a:solidFill>
              </a:rPr>
              <a:t> </a:t>
            </a:r>
            <a:r>
              <a:rPr lang="de-DE" sz="1799" dirty="0" err="1">
                <a:solidFill>
                  <a:schemeClr val="tx1"/>
                </a:solidFill>
              </a:rPr>
              <a:t>line</a:t>
            </a:r>
            <a:r>
              <a:rPr lang="de-DE" sz="1799" dirty="0">
                <a:solidFill>
                  <a:schemeClr val="tx1"/>
                </a:solidFill>
              </a:rPr>
              <a:t> (P)</a:t>
            </a:r>
          </a:p>
        </p:txBody>
      </p:sp>
      <p:sp>
        <p:nvSpPr>
          <p:cNvPr id="11" name="Abgerundetes Rechteck 10"/>
          <p:cNvSpPr/>
          <p:nvPr/>
        </p:nvSpPr>
        <p:spPr>
          <a:xfrm>
            <a:off x="6168561" y="5169810"/>
            <a:ext cx="2218561" cy="78502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99" dirty="0">
                <a:solidFill>
                  <a:schemeClr val="tx1"/>
                </a:solidFill>
              </a:rPr>
              <a:t>Return </a:t>
            </a:r>
            <a:r>
              <a:rPr lang="de-DE" sz="1799" dirty="0" err="1">
                <a:solidFill>
                  <a:schemeClr val="tx1"/>
                </a:solidFill>
              </a:rPr>
              <a:t>line</a:t>
            </a:r>
            <a:r>
              <a:rPr lang="de-DE" sz="1799" dirty="0">
                <a:solidFill>
                  <a:schemeClr val="tx1"/>
                </a:solidFill>
              </a:rPr>
              <a:t> (T) </a:t>
            </a:r>
          </a:p>
          <a:p>
            <a:pPr algn="ctr"/>
            <a:r>
              <a:rPr lang="de-DE" sz="1799" dirty="0" err="1">
                <a:solidFill>
                  <a:schemeClr val="tx1"/>
                </a:solidFill>
              </a:rPr>
              <a:t>with</a:t>
            </a:r>
            <a:r>
              <a:rPr lang="de-DE" sz="1799" dirty="0">
                <a:solidFill>
                  <a:schemeClr val="tx1"/>
                </a:solidFill>
              </a:rPr>
              <a:t> check </a:t>
            </a:r>
            <a:r>
              <a:rPr lang="de-DE" sz="1799" dirty="0" err="1">
                <a:solidFill>
                  <a:schemeClr val="tx1"/>
                </a:solidFill>
              </a:rPr>
              <a:t>valve</a:t>
            </a:r>
            <a:endParaRPr lang="de-DE" sz="1799" dirty="0">
              <a:solidFill>
                <a:schemeClr val="tx1"/>
              </a:solidFill>
            </a:endParaRPr>
          </a:p>
        </p:txBody>
      </p:sp>
      <p:cxnSp>
        <p:nvCxnSpPr>
          <p:cNvPr id="12" name="Gerade Verbindung mit Pfeil 11"/>
          <p:cNvCxnSpPr>
            <a:stCxn id="8" idx="3"/>
          </p:cNvCxnSpPr>
          <p:nvPr/>
        </p:nvCxnSpPr>
        <p:spPr>
          <a:xfrm>
            <a:off x="8315330" y="2810088"/>
            <a:ext cx="1822405" cy="816606"/>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10" idx="3"/>
          </p:cNvCxnSpPr>
          <p:nvPr/>
        </p:nvCxnSpPr>
        <p:spPr>
          <a:xfrm>
            <a:off x="8315330" y="3797160"/>
            <a:ext cx="2074213" cy="5245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11" idx="3"/>
          </p:cNvCxnSpPr>
          <p:nvPr/>
        </p:nvCxnSpPr>
        <p:spPr>
          <a:xfrm>
            <a:off x="8387121" y="5562320"/>
            <a:ext cx="2162489" cy="7175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4150" y="1630176"/>
            <a:ext cx="5220953" cy="4960632"/>
          </a:xfrm>
          <a:prstGeom prst="rect">
            <a:avLst/>
          </a:prstGeom>
        </p:spPr>
      </p:pic>
      <p:cxnSp>
        <p:nvCxnSpPr>
          <p:cNvPr id="16" name="Gerade Verbindung mit Pfeil 15"/>
          <p:cNvCxnSpPr>
            <a:stCxn id="11" idx="1"/>
          </p:cNvCxnSpPr>
          <p:nvPr/>
        </p:nvCxnSpPr>
        <p:spPr>
          <a:xfrm flipH="1">
            <a:off x="2794303" y="5562320"/>
            <a:ext cx="3374257" cy="87827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10" idx="1"/>
          </p:cNvCxnSpPr>
          <p:nvPr/>
        </p:nvCxnSpPr>
        <p:spPr>
          <a:xfrm flipH="1">
            <a:off x="3520345" y="3797160"/>
            <a:ext cx="2648217" cy="16058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stCxn id="8" idx="1"/>
          </p:cNvCxnSpPr>
          <p:nvPr/>
        </p:nvCxnSpPr>
        <p:spPr>
          <a:xfrm flipH="1">
            <a:off x="3064626" y="2810089"/>
            <a:ext cx="3103935" cy="141308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Nach unten gekrümmter Pfeil 18"/>
          <p:cNvSpPr/>
          <p:nvPr/>
        </p:nvSpPr>
        <p:spPr>
          <a:xfrm flipH="1">
            <a:off x="2903210" y="1728655"/>
            <a:ext cx="1028411" cy="701358"/>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solidFill>
                <a:schemeClr val="tx1"/>
              </a:solidFill>
            </a:endParaRPr>
          </a:p>
        </p:txBody>
      </p:sp>
      <p:sp>
        <p:nvSpPr>
          <p:cNvPr id="20" name="Nach unten gekrümmter Pfeil 19"/>
          <p:cNvSpPr/>
          <p:nvPr/>
        </p:nvSpPr>
        <p:spPr>
          <a:xfrm flipH="1">
            <a:off x="3034891" y="2744699"/>
            <a:ext cx="736064" cy="510009"/>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solidFill>
                <a:schemeClr val="tx1"/>
              </a:solidFill>
            </a:endParaRPr>
          </a:p>
        </p:txBody>
      </p:sp>
      <p:sp>
        <p:nvSpPr>
          <p:cNvPr id="21" name="Abgerundetes Rechteck 20"/>
          <p:cNvSpPr/>
          <p:nvPr/>
        </p:nvSpPr>
        <p:spPr>
          <a:xfrm>
            <a:off x="6168560" y="1644409"/>
            <a:ext cx="2146768" cy="68562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99" dirty="0" err="1">
                <a:solidFill>
                  <a:schemeClr val="tx1"/>
                </a:solidFill>
              </a:rPr>
              <a:t>Cutting</a:t>
            </a:r>
            <a:r>
              <a:rPr lang="de-DE" sz="1799" dirty="0">
                <a:solidFill>
                  <a:schemeClr val="tx1"/>
                </a:solidFill>
              </a:rPr>
              <a:t> </a:t>
            </a:r>
            <a:r>
              <a:rPr lang="de-DE" sz="1799" dirty="0" err="1">
                <a:solidFill>
                  <a:schemeClr val="tx1"/>
                </a:solidFill>
              </a:rPr>
              <a:t>direction</a:t>
            </a:r>
            <a:endParaRPr lang="de-DE" sz="1799" dirty="0">
              <a:solidFill>
                <a:schemeClr val="tx1"/>
              </a:solidFill>
            </a:endParaRPr>
          </a:p>
        </p:txBody>
      </p:sp>
      <p:cxnSp>
        <p:nvCxnSpPr>
          <p:cNvPr id="22" name="Gerade Verbindung mit Pfeil 21"/>
          <p:cNvCxnSpPr>
            <a:stCxn id="21" idx="1"/>
          </p:cNvCxnSpPr>
          <p:nvPr/>
        </p:nvCxnSpPr>
        <p:spPr>
          <a:xfrm flipH="1">
            <a:off x="3402925" y="1987220"/>
            <a:ext cx="2765637" cy="407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90400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1787962" y="122376"/>
            <a:ext cx="296453" cy="184618"/>
          </a:xfrm>
          <a:prstGeom prst="rect">
            <a:avLst/>
          </a:prstGeom>
        </p:spPr>
        <p:txBody>
          <a:bodyPr/>
          <a:lstStyle/>
          <a:p>
            <a:fld id="{B3CEEFAE-073D-426F-B1B3-DA068A342DA9}" type="slidenum">
              <a:rPr lang="en-US" smtClean="0"/>
              <a:pPr/>
              <a:t>11</a:t>
            </a:fld>
            <a:endParaRPr lang="en-US"/>
          </a:p>
        </p:txBody>
      </p:sp>
      <p:pic>
        <p:nvPicPr>
          <p:cNvPr id="2" name="Grafik 1"/>
          <p:cNvPicPr>
            <a:picLocks noChangeAspect="1"/>
          </p:cNvPicPr>
          <p:nvPr/>
        </p:nvPicPr>
        <p:blipFill>
          <a:blip r:embed="rId3"/>
          <a:stretch>
            <a:fillRect/>
          </a:stretch>
        </p:blipFill>
        <p:spPr>
          <a:xfrm>
            <a:off x="1510348" y="1953252"/>
            <a:ext cx="9592406" cy="4729841"/>
          </a:xfrm>
          <a:prstGeom prst="rect">
            <a:avLst/>
          </a:prstGeom>
        </p:spPr>
      </p:pic>
      <p:sp>
        <p:nvSpPr>
          <p:cNvPr id="9" name="Rectangle 2"/>
          <p:cNvSpPr>
            <a:spLocks noGrp="1" noChangeArrowheads="1"/>
          </p:cNvSpPr>
          <p:nvPr>
            <p:ph type="title"/>
          </p:nvPr>
        </p:nvSpPr>
        <p:spPr>
          <a:xfrm>
            <a:off x="412853" y="411991"/>
            <a:ext cx="9966960" cy="525401"/>
          </a:xfrm>
        </p:spPr>
        <p:txBody>
          <a:bodyPr>
            <a:normAutofit fontScale="90000"/>
          </a:bodyPr>
          <a:lstStyle/>
          <a:p>
            <a:pPr eaLnBrk="1" hangingPunct="1"/>
            <a:r>
              <a:rPr lang="en-US" i="0" dirty="0"/>
              <a:t>Hydraulic Attachment Tools</a:t>
            </a:r>
          </a:p>
        </p:txBody>
      </p:sp>
      <p:sp>
        <p:nvSpPr>
          <p:cNvPr id="10" name="Rectangle 3"/>
          <p:cNvSpPr>
            <a:spLocks noChangeArrowheads="1"/>
          </p:cNvSpPr>
          <p:nvPr/>
        </p:nvSpPr>
        <p:spPr bwMode="gray">
          <a:xfrm>
            <a:off x="532113" y="872761"/>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Installation &amp; Commissioning</a:t>
            </a:r>
          </a:p>
        </p:txBody>
      </p:sp>
      <p:pic>
        <p:nvPicPr>
          <p:cNvPr id="11" name="Grafik 1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sp>
        <p:nvSpPr>
          <p:cNvPr id="12" name="Abgerundetes Rechteck 11"/>
          <p:cNvSpPr/>
          <p:nvPr/>
        </p:nvSpPr>
        <p:spPr bwMode="gray">
          <a:xfrm>
            <a:off x="2423593" y="1431759"/>
            <a:ext cx="7956221" cy="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r>
              <a:rPr lang="en-US" b="1" dirty="0">
                <a:solidFill>
                  <a:schemeClr val="tx1"/>
                </a:solidFill>
                <a:cs typeface="Arial" panose="020B0604020202020204" pitchFamily="34" charset="0"/>
              </a:rPr>
              <a:t>Overview of installation on hammer hydraulic circuit</a:t>
            </a: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4130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1787962" y="122376"/>
            <a:ext cx="296453" cy="184618"/>
          </a:xfrm>
          <a:prstGeom prst="rect">
            <a:avLst/>
          </a:prstGeom>
        </p:spPr>
        <p:txBody>
          <a:bodyPr/>
          <a:lstStyle/>
          <a:p>
            <a:fld id="{B3CEEFAE-073D-426F-B1B3-DA068A342DA9}" type="slidenum">
              <a:rPr lang="en-US" smtClean="0"/>
              <a:pPr/>
              <a:t>12</a:t>
            </a:fld>
            <a:endParaRPr lang="en-US"/>
          </a:p>
        </p:txBody>
      </p:sp>
      <p:pic>
        <p:nvPicPr>
          <p:cNvPr id="2" name="Grafik 1"/>
          <p:cNvPicPr>
            <a:picLocks noChangeAspect="1"/>
          </p:cNvPicPr>
          <p:nvPr/>
        </p:nvPicPr>
        <p:blipFill>
          <a:blip r:embed="rId3"/>
          <a:stretch>
            <a:fillRect/>
          </a:stretch>
        </p:blipFill>
        <p:spPr>
          <a:xfrm>
            <a:off x="1130875" y="2172808"/>
            <a:ext cx="9248938" cy="4531281"/>
          </a:xfrm>
          <a:prstGeom prst="rect">
            <a:avLst/>
          </a:prstGeom>
        </p:spPr>
      </p:pic>
      <p:sp>
        <p:nvSpPr>
          <p:cNvPr id="5" name="Abgerundetes Rechteck 4"/>
          <p:cNvSpPr/>
          <p:nvPr/>
        </p:nvSpPr>
        <p:spPr bwMode="gray">
          <a:xfrm>
            <a:off x="2090467" y="1472153"/>
            <a:ext cx="7956221" cy="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r>
              <a:rPr lang="en-US" b="1" dirty="0">
                <a:solidFill>
                  <a:schemeClr val="tx1"/>
                </a:solidFill>
                <a:cs typeface="Arial" panose="020B0604020202020204" pitchFamily="34" charset="0"/>
              </a:rPr>
              <a:t>Overview of installation on shear hydraulic circuit</a:t>
            </a:r>
          </a:p>
        </p:txBody>
      </p:sp>
      <p:sp>
        <p:nvSpPr>
          <p:cNvPr id="6" name="Rectangle 2"/>
          <p:cNvSpPr>
            <a:spLocks noGrp="1" noChangeArrowheads="1"/>
          </p:cNvSpPr>
          <p:nvPr>
            <p:ph type="title"/>
          </p:nvPr>
        </p:nvSpPr>
        <p:spPr>
          <a:xfrm>
            <a:off x="412853" y="411991"/>
            <a:ext cx="9966960" cy="525401"/>
          </a:xfrm>
        </p:spPr>
        <p:txBody>
          <a:bodyPr>
            <a:normAutofit fontScale="90000"/>
          </a:bodyPr>
          <a:lstStyle/>
          <a:p>
            <a:pPr eaLnBrk="1" hangingPunct="1"/>
            <a:r>
              <a:rPr lang="en-US" i="0" dirty="0"/>
              <a:t>Hydraulic Attachment Tools</a:t>
            </a:r>
          </a:p>
        </p:txBody>
      </p:sp>
      <p:sp>
        <p:nvSpPr>
          <p:cNvPr id="8" name="Rectangle 3"/>
          <p:cNvSpPr>
            <a:spLocks noChangeArrowheads="1"/>
          </p:cNvSpPr>
          <p:nvPr/>
        </p:nvSpPr>
        <p:spPr bwMode="gray">
          <a:xfrm>
            <a:off x="532113" y="872761"/>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Installation &amp; Commissioning</a:t>
            </a:r>
          </a:p>
        </p:txBody>
      </p:sp>
      <p:pic>
        <p:nvPicPr>
          <p:cNvPr id="9" name="Grafik 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906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1787962" y="122376"/>
            <a:ext cx="296453" cy="184618"/>
          </a:xfrm>
          <a:prstGeom prst="rect">
            <a:avLst/>
          </a:prstGeom>
        </p:spPr>
        <p:txBody>
          <a:bodyPr/>
          <a:lstStyle/>
          <a:p>
            <a:fld id="{B3CEEFAE-073D-426F-B1B3-DA068A342DA9}" type="slidenum">
              <a:rPr lang="en-US" smtClean="0"/>
              <a:pPr/>
              <a:t>13</a:t>
            </a:fld>
            <a:endParaRPr lang="en-US"/>
          </a:p>
        </p:txBody>
      </p:sp>
      <p:pic>
        <p:nvPicPr>
          <p:cNvPr id="15" name="Picture 2"/>
          <p:cNvPicPr>
            <a:picLocks noChangeAspect="1" noChangeArrowheads="1"/>
          </p:cNvPicPr>
          <p:nvPr/>
        </p:nvPicPr>
        <p:blipFill>
          <a:blip r:embed="rId3" cstate="print"/>
          <a:srcRect/>
          <a:stretch>
            <a:fillRect/>
          </a:stretch>
        </p:blipFill>
        <p:spPr bwMode="auto">
          <a:xfrm rot="16200000">
            <a:off x="1435044" y="218876"/>
            <a:ext cx="3291266" cy="5602989"/>
          </a:xfrm>
          <a:prstGeom prst="rect">
            <a:avLst/>
          </a:prstGeom>
          <a:noFill/>
          <a:ln w="9525">
            <a:noFill/>
            <a:miter lim="800000"/>
            <a:headEnd/>
            <a:tailEnd/>
          </a:ln>
        </p:spPr>
      </p:pic>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9276" y="2537743"/>
            <a:ext cx="5269732" cy="3952299"/>
          </a:xfrm>
          <a:prstGeom prst="rect">
            <a:avLst/>
          </a:prstGeom>
        </p:spPr>
      </p:pic>
      <p:cxnSp>
        <p:nvCxnSpPr>
          <p:cNvPr id="17" name="Gerade Verbindung mit Pfeil 16"/>
          <p:cNvCxnSpPr/>
          <p:nvPr/>
        </p:nvCxnSpPr>
        <p:spPr>
          <a:xfrm flipH="1" flipV="1">
            <a:off x="4654365" y="2813235"/>
            <a:ext cx="3759704" cy="1539311"/>
          </a:xfrm>
          <a:prstGeom prst="straightConnector1">
            <a:avLst/>
          </a:prstGeom>
          <a:ln w="28575">
            <a:solidFill>
              <a:srgbClr val="FFC72C"/>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3" descr="C:\Documents and Settings\mn\Desktop\New Folder\try.jpg"/>
          <p:cNvPicPr>
            <a:picLocks noChangeAspect="1" noChangeArrowheads="1"/>
          </p:cNvPicPr>
          <p:nvPr/>
        </p:nvPicPr>
        <p:blipFill>
          <a:blip r:embed="rId5" cstate="print"/>
          <a:srcRect r="33914" b="26926"/>
          <a:stretch>
            <a:fillRect/>
          </a:stretch>
        </p:blipFill>
        <p:spPr bwMode="auto">
          <a:xfrm>
            <a:off x="3492558" y="4157033"/>
            <a:ext cx="2087688" cy="2537049"/>
          </a:xfrm>
          <a:prstGeom prst="rect">
            <a:avLst/>
          </a:prstGeom>
          <a:noFill/>
        </p:spPr>
      </p:pic>
      <p:sp>
        <p:nvSpPr>
          <p:cNvPr id="10" name="Abgerundetes Rechteck 9"/>
          <p:cNvSpPr/>
          <p:nvPr/>
        </p:nvSpPr>
        <p:spPr bwMode="gray">
          <a:xfrm>
            <a:off x="6176106" y="1644998"/>
            <a:ext cx="5742902" cy="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r>
              <a:rPr lang="en-US" b="1" dirty="0">
                <a:solidFill>
                  <a:schemeClr val="tx1"/>
                </a:solidFill>
                <a:cs typeface="Arial" panose="020B0604020202020204" pitchFamily="34" charset="0"/>
              </a:rPr>
              <a:t>Installation of optional drain oil filter kit</a:t>
            </a:r>
          </a:p>
          <a:p>
            <a:pPr algn="ctr"/>
            <a:r>
              <a:rPr lang="en-US" sz="1799" b="1" dirty="0">
                <a:solidFill>
                  <a:schemeClr val="tx1"/>
                </a:solidFill>
                <a:cs typeface="Arial" panose="020B0604020202020204" pitchFamily="34" charset="0"/>
              </a:rPr>
              <a:t>(3 bar max. back pressure in </a:t>
            </a:r>
            <a:r>
              <a:rPr lang="en-US" sz="1799" b="1" dirty="0" err="1">
                <a:solidFill>
                  <a:schemeClr val="tx1"/>
                </a:solidFill>
                <a:cs typeface="Arial" panose="020B0604020202020204" pitchFamily="34" charset="0"/>
              </a:rPr>
              <a:t>darin</a:t>
            </a:r>
            <a:r>
              <a:rPr lang="en-US" sz="1799" b="1" dirty="0">
                <a:solidFill>
                  <a:schemeClr val="tx1"/>
                </a:solidFill>
                <a:cs typeface="Arial" panose="020B0604020202020204" pitchFamily="34" charset="0"/>
              </a:rPr>
              <a:t> oil line)</a:t>
            </a:r>
          </a:p>
        </p:txBody>
      </p:sp>
      <p:sp>
        <p:nvSpPr>
          <p:cNvPr id="11" name="Rectangle 2"/>
          <p:cNvSpPr>
            <a:spLocks noGrp="1" noChangeArrowheads="1"/>
          </p:cNvSpPr>
          <p:nvPr>
            <p:ph type="title"/>
          </p:nvPr>
        </p:nvSpPr>
        <p:spPr>
          <a:xfrm>
            <a:off x="412853" y="411991"/>
            <a:ext cx="9966960" cy="525401"/>
          </a:xfrm>
        </p:spPr>
        <p:txBody>
          <a:bodyPr>
            <a:normAutofit fontScale="90000"/>
          </a:bodyPr>
          <a:lstStyle/>
          <a:p>
            <a:pPr eaLnBrk="1" hangingPunct="1"/>
            <a:r>
              <a:rPr lang="en-US" i="0" dirty="0"/>
              <a:t>Hydraulic Attachment Tools</a:t>
            </a:r>
          </a:p>
        </p:txBody>
      </p:sp>
      <p:sp>
        <p:nvSpPr>
          <p:cNvPr id="18"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Installation &amp; Commissioning</a:t>
            </a:r>
          </a:p>
        </p:txBody>
      </p:sp>
      <p:pic>
        <p:nvPicPr>
          <p:cNvPr id="19" name="Grafik 1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14" name="Ellipse 13"/>
          <p:cNvSpPr/>
          <p:nvPr/>
        </p:nvSpPr>
        <p:spPr bwMode="gray">
          <a:xfrm>
            <a:off x="8092403" y="3923792"/>
            <a:ext cx="837713" cy="8575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p>
        </p:txBody>
      </p:sp>
      <p:sp>
        <p:nvSpPr>
          <p:cNvPr id="20" name="Ellipse 19"/>
          <p:cNvSpPr/>
          <p:nvPr/>
        </p:nvSpPr>
        <p:spPr bwMode="gray">
          <a:xfrm>
            <a:off x="4434002" y="2607767"/>
            <a:ext cx="440729" cy="4109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p>
        </p:txBody>
      </p:sp>
      <p:pic>
        <p:nvPicPr>
          <p:cNvPr id="21" name="Grafik 20"/>
          <p:cNvPicPr>
            <a:picLocks noChangeAspect="1"/>
          </p:cNvPicPr>
          <p:nvPr/>
        </p:nvPicPr>
        <p:blipFill>
          <a:blip r:embed="rId8"/>
          <a:stretch>
            <a:fillRect/>
          </a:stretch>
        </p:blipFill>
        <p:spPr>
          <a:xfrm>
            <a:off x="412853" y="4682459"/>
            <a:ext cx="1718028" cy="1947615"/>
          </a:xfrm>
          <a:prstGeom prst="rect">
            <a:avLst/>
          </a:prstGeom>
        </p:spPr>
      </p:pic>
      <p:sp>
        <p:nvSpPr>
          <p:cNvPr id="22" name="Textfeld 21"/>
          <p:cNvSpPr txBox="1"/>
          <p:nvPr/>
        </p:nvSpPr>
        <p:spPr>
          <a:xfrm>
            <a:off x="500197" y="4352544"/>
            <a:ext cx="1630684" cy="297004"/>
          </a:xfrm>
          <a:prstGeom prst="rect">
            <a:avLst/>
          </a:prstGeom>
          <a:noFill/>
        </p:spPr>
        <p:txBody>
          <a:bodyPr wrap="square" rtlCol="0">
            <a:spAutoFit/>
          </a:bodyPr>
          <a:lstStyle/>
          <a:p>
            <a:pPr algn="ctr">
              <a:lnSpc>
                <a:spcPct val="95000"/>
              </a:lnSpc>
              <a:spcBef>
                <a:spcPts val="400"/>
              </a:spcBef>
            </a:pPr>
            <a:r>
              <a:rPr lang="de-DE" sz="1400" b="1" dirty="0"/>
              <a:t>Drain </a:t>
            </a:r>
            <a:r>
              <a:rPr lang="de-DE" sz="1400" b="1" dirty="0" err="1"/>
              <a:t>oil</a:t>
            </a:r>
            <a:r>
              <a:rPr lang="de-DE" sz="1400" b="1" dirty="0"/>
              <a:t> </a:t>
            </a:r>
            <a:r>
              <a:rPr lang="de-DE" sz="1400" b="1" dirty="0" err="1"/>
              <a:t>filter</a:t>
            </a:r>
            <a:r>
              <a:rPr lang="de-DE" sz="1400" b="1" dirty="0"/>
              <a:t> </a:t>
            </a:r>
            <a:r>
              <a:rPr lang="de-DE" sz="1400" b="1" dirty="0" err="1"/>
              <a:t>kit</a:t>
            </a:r>
            <a:endParaRPr lang="de-DE" sz="1400" b="1" dirty="0"/>
          </a:p>
        </p:txBody>
      </p:sp>
    </p:spTree>
    <p:extLst>
      <p:ext uri="{BB962C8B-B14F-4D97-AF65-F5344CB8AC3E}">
        <p14:creationId xmlns:p14="http://schemas.microsoft.com/office/powerpoint/2010/main" val="29368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53868" y="2545535"/>
            <a:ext cx="4951710" cy="501676"/>
          </a:xfrm>
          <a:prstGeom prst="rect">
            <a:avLst/>
          </a:prstGeom>
          <a:noFill/>
        </p:spPr>
        <p:txBody>
          <a:bodyPr wrap="square" rtlCol="0">
            <a:spAutoFit/>
          </a:bodyPr>
          <a:lstStyle/>
          <a:p>
            <a:pPr algn="ctr">
              <a:lnSpc>
                <a:spcPct val="95000"/>
              </a:lnSpc>
              <a:spcBef>
                <a:spcPts val="400"/>
              </a:spcBef>
            </a:pPr>
            <a:r>
              <a:rPr lang="de-DE" sz="1400" b="1" dirty="0"/>
              <a:t>The </a:t>
            </a:r>
            <a:r>
              <a:rPr lang="de-DE" sz="1400" b="1" dirty="0" err="1"/>
              <a:t>combination</a:t>
            </a:r>
            <a:r>
              <a:rPr lang="de-DE" sz="1400" b="1" dirty="0"/>
              <a:t> </a:t>
            </a:r>
            <a:r>
              <a:rPr lang="de-DE" sz="1400" b="1" dirty="0" err="1"/>
              <a:t>of</a:t>
            </a:r>
            <a:r>
              <a:rPr lang="de-DE" sz="1400" b="1" dirty="0"/>
              <a:t> </a:t>
            </a:r>
            <a:r>
              <a:rPr lang="de-DE" sz="1400" b="1" dirty="0" err="1"/>
              <a:t>oil</a:t>
            </a:r>
            <a:r>
              <a:rPr lang="de-DE" sz="1400" b="1" dirty="0"/>
              <a:t> </a:t>
            </a:r>
            <a:r>
              <a:rPr lang="de-DE" sz="1400" b="1" dirty="0" err="1"/>
              <a:t>flow</a:t>
            </a:r>
            <a:r>
              <a:rPr lang="de-DE" sz="1400" b="1" dirty="0"/>
              <a:t> </a:t>
            </a:r>
            <a:r>
              <a:rPr lang="de-DE" sz="1400" b="1" dirty="0" err="1"/>
              <a:t>and</a:t>
            </a:r>
            <a:r>
              <a:rPr lang="de-DE" sz="1400" b="1" dirty="0"/>
              <a:t> </a:t>
            </a:r>
            <a:r>
              <a:rPr lang="de-DE" sz="1400" b="1" dirty="0" err="1"/>
              <a:t>operating</a:t>
            </a:r>
            <a:r>
              <a:rPr lang="de-DE" sz="1400" b="1" dirty="0"/>
              <a:t> </a:t>
            </a:r>
            <a:r>
              <a:rPr lang="de-DE" sz="1400" b="1" dirty="0" err="1"/>
              <a:t>pressure</a:t>
            </a:r>
            <a:r>
              <a:rPr lang="de-DE" sz="1400" b="1" dirty="0"/>
              <a:t> must not </a:t>
            </a:r>
            <a:r>
              <a:rPr lang="de-DE" sz="1400" b="1" dirty="0" err="1"/>
              <a:t>exceed</a:t>
            </a:r>
            <a:r>
              <a:rPr lang="de-DE" sz="1400" b="1" dirty="0"/>
              <a:t> </a:t>
            </a:r>
            <a:r>
              <a:rPr lang="de-DE" sz="1400" b="1" dirty="0" err="1"/>
              <a:t>the</a:t>
            </a:r>
            <a:r>
              <a:rPr lang="de-DE" sz="1400" b="1" dirty="0"/>
              <a:t> Nominal Drive Power </a:t>
            </a:r>
            <a:r>
              <a:rPr lang="de-DE" sz="1400" b="1" dirty="0" err="1"/>
              <a:t>of</a:t>
            </a:r>
            <a:r>
              <a:rPr lang="de-DE" sz="1400" b="1" dirty="0"/>
              <a:t> </a:t>
            </a:r>
            <a:r>
              <a:rPr lang="de-DE" sz="1400" b="1" dirty="0" err="1"/>
              <a:t>the</a:t>
            </a:r>
            <a:r>
              <a:rPr lang="de-DE" sz="1400" b="1" dirty="0"/>
              <a:t> Drum Cutter</a:t>
            </a:r>
          </a:p>
        </p:txBody>
      </p:sp>
      <mc:AlternateContent xmlns:mc="http://schemas.openxmlformats.org/markup-compatibility/2006">
        <mc:Choice xmlns:a14="http://schemas.microsoft.com/office/drawing/2010/main" Requires="a14">
          <p:sp>
            <p:nvSpPr>
              <p:cNvPr id="7" name="Textfeld 6"/>
              <p:cNvSpPr txBox="1"/>
              <p:nvPr/>
            </p:nvSpPr>
            <p:spPr>
              <a:xfrm>
                <a:off x="753869" y="3594896"/>
                <a:ext cx="4913619" cy="464558"/>
              </a:xfrm>
              <a:prstGeom prst="rect">
                <a:avLst/>
              </a:prstGeom>
              <a:noFill/>
              <a:ln w="28575" cap="rnd">
                <a:solidFill>
                  <a:schemeClr val="accent1"/>
                </a:solidFill>
                <a:miter lim="800000"/>
              </a:ln>
            </p:spPr>
            <p:txBody>
              <a:bodyPr wrap="square" rtlCol="0">
                <a:spAutoFit/>
              </a:bodyPr>
              <a:lstStyle/>
              <a:p>
                <a:pPr>
                  <a:lnSpc>
                    <a:spcPct val="95000"/>
                  </a:lnSpc>
                  <a:spcBef>
                    <a:spcPts val="400"/>
                  </a:spcBef>
                </a:pPr>
                <a14:m>
                  <m:oMathPara xmlns:m="http://schemas.openxmlformats.org/officeDocument/2006/math">
                    <m:oMathParaPr>
                      <m:jc m:val="centerGroup"/>
                    </m:oMathParaPr>
                    <m:oMath xmlns:m="http://schemas.openxmlformats.org/officeDocument/2006/math">
                      <m:r>
                        <a:rPr lang="de-DE" sz="1200" i="1">
                          <a:latin typeface="Cambria Math"/>
                        </a:rPr>
                        <m:t>𝑂𝑝𝑒𝑟𝑎𝑡𝑖𝑛𝑔</m:t>
                      </m:r>
                      <m:r>
                        <a:rPr lang="de-DE" sz="1200" i="1">
                          <a:latin typeface="Cambria Math"/>
                        </a:rPr>
                        <m:t> </m:t>
                      </m:r>
                      <m:r>
                        <a:rPr lang="de-DE" sz="1200" i="1">
                          <a:latin typeface="Cambria Math"/>
                        </a:rPr>
                        <m:t>𝑝𝑟𝑒𝑠𝑠𝑢𝑟𝑒</m:t>
                      </m:r>
                      <m:r>
                        <a:rPr lang="de-DE" sz="1200" i="1">
                          <a:latin typeface="Cambria Math"/>
                        </a:rPr>
                        <m:t> [</m:t>
                      </m:r>
                      <m:r>
                        <a:rPr lang="de-DE" sz="1200" i="1">
                          <a:latin typeface="Cambria Math"/>
                        </a:rPr>
                        <m:t>𝑏𝑎𝑟</m:t>
                      </m:r>
                      <m:r>
                        <a:rPr lang="de-DE" sz="1200" i="1">
                          <a:latin typeface="Cambria Math"/>
                        </a:rPr>
                        <m:t>]=</m:t>
                      </m:r>
                      <m:f>
                        <m:fPr>
                          <m:ctrlPr>
                            <a:rPr lang="de-DE" sz="1200" i="1">
                              <a:latin typeface="Cambria Math" panose="02040503050406030204" pitchFamily="18" charset="0"/>
                            </a:rPr>
                          </m:ctrlPr>
                        </m:fPr>
                        <m:num>
                          <m:r>
                            <a:rPr lang="de-DE" sz="1200" i="1">
                              <a:latin typeface="Cambria Math"/>
                            </a:rPr>
                            <m:t>𝑁𝑜𝑚𝑖𝑛𝑎𝑙</m:t>
                          </m:r>
                          <m:r>
                            <a:rPr lang="de-DE" sz="1200" i="1">
                              <a:latin typeface="Cambria Math"/>
                            </a:rPr>
                            <m:t> </m:t>
                          </m:r>
                          <m:r>
                            <a:rPr lang="de-DE" sz="1200" i="1">
                              <a:latin typeface="Cambria Math"/>
                            </a:rPr>
                            <m:t>𝐷𝑟𝑖𝑣𝑒</m:t>
                          </m:r>
                          <m:r>
                            <a:rPr lang="de-DE" sz="1200" i="1">
                              <a:latin typeface="Cambria Math"/>
                            </a:rPr>
                            <m:t> </m:t>
                          </m:r>
                          <m:r>
                            <a:rPr lang="de-DE" sz="1200" i="1">
                              <a:latin typeface="Cambria Math"/>
                            </a:rPr>
                            <m:t>𝑃𝑜𝑤𝑒𝑟</m:t>
                          </m:r>
                          <m:r>
                            <a:rPr lang="de-DE" sz="1200" i="1">
                              <a:latin typeface="Cambria Math"/>
                            </a:rPr>
                            <m:t> </m:t>
                          </m:r>
                          <m:d>
                            <m:dPr>
                              <m:begChr m:val="["/>
                              <m:endChr m:val="]"/>
                              <m:ctrlPr>
                                <a:rPr lang="de-DE" sz="1200" i="1">
                                  <a:latin typeface="Cambria Math" panose="02040503050406030204" pitchFamily="18" charset="0"/>
                                </a:rPr>
                              </m:ctrlPr>
                            </m:dPr>
                            <m:e>
                              <m:r>
                                <a:rPr lang="de-DE" sz="1200" i="1">
                                  <a:latin typeface="Cambria Math"/>
                                </a:rPr>
                                <m:t>𝑘𝑊</m:t>
                              </m:r>
                            </m:e>
                          </m:d>
                          <m:r>
                            <a:rPr lang="de-DE" sz="1200" i="1">
                              <a:latin typeface="Cambria Math"/>
                            </a:rPr>
                            <m:t>𝑥</m:t>
                          </m:r>
                          <m:r>
                            <a:rPr lang="de-DE" sz="1200" i="1">
                              <a:latin typeface="Cambria Math"/>
                            </a:rPr>
                            <m:t> 600</m:t>
                          </m:r>
                        </m:num>
                        <m:den>
                          <m:r>
                            <a:rPr lang="de-DE" sz="1200" i="1">
                              <a:latin typeface="Cambria Math"/>
                            </a:rPr>
                            <m:t>𝑂𝑖𝑙</m:t>
                          </m:r>
                          <m:r>
                            <a:rPr lang="de-DE" sz="1200" i="1">
                              <a:latin typeface="Cambria Math"/>
                            </a:rPr>
                            <m:t> </m:t>
                          </m:r>
                          <m:r>
                            <a:rPr lang="de-DE" sz="1200" i="1">
                              <a:latin typeface="Cambria Math"/>
                            </a:rPr>
                            <m:t>𝑓𝑙𝑜𝑤</m:t>
                          </m:r>
                          <m:r>
                            <a:rPr lang="de-DE" sz="1200" i="1">
                              <a:latin typeface="Cambria Math"/>
                            </a:rPr>
                            <m:t> [</m:t>
                          </m:r>
                          <m:r>
                            <a:rPr lang="de-DE" sz="1200" i="1">
                              <a:latin typeface="Cambria Math"/>
                            </a:rPr>
                            <m:t>𝑙</m:t>
                          </m:r>
                          <m:r>
                            <a:rPr lang="de-DE" sz="1200" i="1">
                              <a:latin typeface="Cambria Math"/>
                            </a:rPr>
                            <m:t>/</m:t>
                          </m:r>
                          <m:r>
                            <a:rPr lang="de-DE" sz="1200" i="1">
                              <a:latin typeface="Cambria Math"/>
                            </a:rPr>
                            <m:t>𝑚𝑖𝑛</m:t>
                          </m:r>
                          <m:r>
                            <a:rPr lang="de-DE" sz="1200" i="1">
                              <a:latin typeface="Cambria Math"/>
                            </a:rPr>
                            <m:t>]</m:t>
                          </m:r>
                        </m:den>
                      </m:f>
                    </m:oMath>
                  </m:oMathPara>
                </a14:m>
                <a:endParaRPr lang="de-DE" sz="1200" dirty="0" err="1"/>
              </a:p>
            </p:txBody>
          </p:sp>
        </mc:Choice>
        <mc:Fallback>
          <p:sp>
            <p:nvSpPr>
              <p:cNvPr id="7" name="Textfeld 6"/>
              <p:cNvSpPr txBox="1">
                <a:spLocks noRot="1" noChangeAspect="1" noMove="1" noResize="1" noEditPoints="1" noAdjustHandles="1" noChangeArrowheads="1" noChangeShapeType="1" noTextEdit="1"/>
              </p:cNvSpPr>
              <p:nvPr/>
            </p:nvSpPr>
            <p:spPr>
              <a:xfrm>
                <a:off x="753869" y="3594896"/>
                <a:ext cx="4913619" cy="464558"/>
              </a:xfrm>
              <a:prstGeom prst="rect">
                <a:avLst/>
              </a:prstGeom>
              <a:blipFill>
                <a:blip r:embed="rId2"/>
                <a:stretch>
                  <a:fillRect b="-3704"/>
                </a:stretch>
              </a:blipFill>
              <a:ln w="28575" cap="rnd">
                <a:solidFill>
                  <a:schemeClr val="accent1"/>
                </a:solidFill>
                <a:miter lim="8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feld 7"/>
              <p:cNvSpPr txBox="1"/>
              <p:nvPr/>
            </p:nvSpPr>
            <p:spPr>
              <a:xfrm>
                <a:off x="753869" y="4575715"/>
                <a:ext cx="4913619" cy="464558"/>
              </a:xfrm>
              <a:prstGeom prst="rect">
                <a:avLst/>
              </a:prstGeom>
              <a:noFill/>
              <a:ln w="28575" cap="rnd">
                <a:solidFill>
                  <a:schemeClr val="accent1"/>
                </a:solidFill>
                <a:miter lim="800000"/>
              </a:ln>
            </p:spPr>
            <p:txBody>
              <a:bodyPr wrap="square" rtlCol="0">
                <a:spAutoFit/>
              </a:bodyPr>
              <a:lstStyle/>
              <a:p>
                <a:pPr>
                  <a:lnSpc>
                    <a:spcPct val="95000"/>
                  </a:lnSpc>
                  <a:spcBef>
                    <a:spcPts val="400"/>
                  </a:spcBef>
                </a:pPr>
                <a14:m>
                  <m:oMathPara xmlns:m="http://schemas.openxmlformats.org/officeDocument/2006/math">
                    <m:oMathParaPr>
                      <m:jc m:val="centerGroup"/>
                    </m:oMathParaPr>
                    <m:oMath xmlns:m="http://schemas.openxmlformats.org/officeDocument/2006/math">
                      <m:r>
                        <a:rPr lang="de-DE" sz="1200" i="1">
                          <a:latin typeface="Cambria Math"/>
                        </a:rPr>
                        <m:t>𝑂𝑖𝑙</m:t>
                      </m:r>
                      <m:r>
                        <a:rPr lang="de-DE" sz="1200" i="1">
                          <a:latin typeface="Cambria Math"/>
                        </a:rPr>
                        <m:t> </m:t>
                      </m:r>
                      <m:r>
                        <a:rPr lang="de-DE" sz="1200" i="1">
                          <a:latin typeface="Cambria Math"/>
                        </a:rPr>
                        <m:t>𝑓𝑙𝑜𝑤</m:t>
                      </m:r>
                      <m:r>
                        <a:rPr lang="de-DE" sz="1200" i="1">
                          <a:latin typeface="Cambria Math"/>
                        </a:rPr>
                        <m:t>[</m:t>
                      </m:r>
                      <m:r>
                        <a:rPr lang="de-DE" sz="1200" i="1">
                          <a:latin typeface="Cambria Math"/>
                        </a:rPr>
                        <m:t>𝑙</m:t>
                      </m:r>
                      <m:r>
                        <a:rPr lang="de-DE" sz="1200" i="1">
                          <a:latin typeface="Cambria Math"/>
                        </a:rPr>
                        <m:t>/</m:t>
                      </m:r>
                      <m:r>
                        <a:rPr lang="de-DE" sz="1200" i="1">
                          <a:latin typeface="Cambria Math"/>
                        </a:rPr>
                        <m:t>𝑚𝑖𝑛</m:t>
                      </m:r>
                      <m:r>
                        <a:rPr lang="de-DE" sz="1200" i="1">
                          <a:latin typeface="Cambria Math"/>
                        </a:rPr>
                        <m:t>]=</m:t>
                      </m:r>
                      <m:f>
                        <m:fPr>
                          <m:ctrlPr>
                            <a:rPr lang="de-DE" sz="1200" i="1">
                              <a:latin typeface="Cambria Math" panose="02040503050406030204" pitchFamily="18" charset="0"/>
                            </a:rPr>
                          </m:ctrlPr>
                        </m:fPr>
                        <m:num>
                          <m:r>
                            <a:rPr lang="de-DE" sz="1200" i="1">
                              <a:latin typeface="Cambria Math"/>
                            </a:rPr>
                            <m:t>𝑁𝑜𝑚𝑖𝑛𝑎𝑙</m:t>
                          </m:r>
                          <m:r>
                            <a:rPr lang="de-DE" sz="1200" i="1">
                              <a:latin typeface="Cambria Math"/>
                            </a:rPr>
                            <m:t> </m:t>
                          </m:r>
                          <m:r>
                            <a:rPr lang="de-DE" sz="1200" i="1">
                              <a:latin typeface="Cambria Math"/>
                            </a:rPr>
                            <m:t>𝐷𝑟𝑖𝑣𝑒</m:t>
                          </m:r>
                          <m:r>
                            <a:rPr lang="de-DE" sz="1200" i="1">
                              <a:latin typeface="Cambria Math"/>
                            </a:rPr>
                            <m:t> </m:t>
                          </m:r>
                          <m:r>
                            <a:rPr lang="de-DE" sz="1200" i="1">
                              <a:latin typeface="Cambria Math"/>
                            </a:rPr>
                            <m:t>𝑃𝑜𝑤𝑒𝑟</m:t>
                          </m:r>
                          <m:r>
                            <a:rPr lang="de-DE" sz="1200" i="1">
                              <a:latin typeface="Cambria Math"/>
                            </a:rPr>
                            <m:t> </m:t>
                          </m:r>
                          <m:d>
                            <m:dPr>
                              <m:begChr m:val="["/>
                              <m:endChr m:val="]"/>
                              <m:ctrlPr>
                                <a:rPr lang="de-DE" sz="1200" i="1">
                                  <a:latin typeface="Cambria Math" panose="02040503050406030204" pitchFamily="18" charset="0"/>
                                </a:rPr>
                              </m:ctrlPr>
                            </m:dPr>
                            <m:e>
                              <m:r>
                                <a:rPr lang="de-DE" sz="1200" i="1">
                                  <a:latin typeface="Cambria Math"/>
                                </a:rPr>
                                <m:t>𝑘𝑊</m:t>
                              </m:r>
                            </m:e>
                          </m:d>
                          <m:r>
                            <a:rPr lang="de-DE" sz="1200" i="1">
                              <a:latin typeface="Cambria Math"/>
                            </a:rPr>
                            <m:t>𝑥</m:t>
                          </m:r>
                          <m:r>
                            <a:rPr lang="de-DE" sz="1200" i="1">
                              <a:latin typeface="Cambria Math"/>
                            </a:rPr>
                            <m:t> 600</m:t>
                          </m:r>
                        </m:num>
                        <m:den>
                          <m:r>
                            <a:rPr lang="de-DE" sz="1200" i="1">
                              <a:latin typeface="Cambria Math"/>
                            </a:rPr>
                            <m:t>𝑂𝑝𝑒𝑟𝑎𝑡𝑖𝑛𝑔</m:t>
                          </m:r>
                          <m:r>
                            <a:rPr lang="de-DE" sz="1200" i="1">
                              <a:latin typeface="Cambria Math"/>
                            </a:rPr>
                            <m:t> </m:t>
                          </m:r>
                          <m:r>
                            <a:rPr lang="de-DE" sz="1200" i="1">
                              <a:latin typeface="Cambria Math"/>
                            </a:rPr>
                            <m:t>𝑝𝑟𝑒𝑠𝑠𝑢𝑟𝑒</m:t>
                          </m:r>
                          <m:r>
                            <a:rPr lang="de-DE" sz="1200" i="1">
                              <a:latin typeface="Cambria Math"/>
                            </a:rPr>
                            <m:t> [</m:t>
                          </m:r>
                          <m:r>
                            <a:rPr lang="de-DE" sz="1200" i="1">
                              <a:latin typeface="Cambria Math"/>
                            </a:rPr>
                            <m:t>𝑏𝑎𝑟</m:t>
                          </m:r>
                          <m:r>
                            <a:rPr lang="de-DE" sz="1200" i="1">
                              <a:latin typeface="Cambria Math"/>
                            </a:rPr>
                            <m:t>]</m:t>
                          </m:r>
                        </m:den>
                      </m:f>
                    </m:oMath>
                  </m:oMathPara>
                </a14:m>
                <a:endParaRPr lang="de-DE" sz="1200" dirty="0" err="1"/>
              </a:p>
            </p:txBody>
          </p:sp>
        </mc:Choice>
        <mc:Fallback>
          <p:sp>
            <p:nvSpPr>
              <p:cNvPr id="8" name="Textfeld 7"/>
              <p:cNvSpPr txBox="1">
                <a:spLocks noRot="1" noChangeAspect="1" noMove="1" noResize="1" noEditPoints="1" noAdjustHandles="1" noChangeArrowheads="1" noChangeShapeType="1" noTextEdit="1"/>
              </p:cNvSpPr>
              <p:nvPr/>
            </p:nvSpPr>
            <p:spPr>
              <a:xfrm>
                <a:off x="753869" y="4575715"/>
                <a:ext cx="4913619" cy="464558"/>
              </a:xfrm>
              <a:prstGeom prst="rect">
                <a:avLst/>
              </a:prstGeom>
              <a:blipFill>
                <a:blip r:embed="rId3"/>
                <a:stretch>
                  <a:fillRect b="-3704"/>
                </a:stretch>
              </a:blipFill>
              <a:ln w="28575" cap="rnd">
                <a:solidFill>
                  <a:schemeClr val="accent1"/>
                </a:solidFill>
                <a:miter lim="8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feld 5"/>
              <p:cNvSpPr txBox="1"/>
              <p:nvPr/>
            </p:nvSpPr>
            <p:spPr>
              <a:xfrm>
                <a:off x="753869" y="5532334"/>
                <a:ext cx="4913619" cy="398851"/>
              </a:xfrm>
              <a:prstGeom prst="rect">
                <a:avLst/>
              </a:prstGeom>
              <a:noFill/>
              <a:ln w="28575" cap="rnd">
                <a:solidFill>
                  <a:schemeClr val="accent1"/>
                </a:solidFill>
                <a:miter lim="800000"/>
              </a:ln>
            </p:spPr>
            <p:txBody>
              <a:bodyPr wrap="square" rtlCol="0">
                <a:spAutoFit/>
              </a:bodyPr>
              <a:lstStyle/>
              <a:p>
                <a:pPr>
                  <a:lnSpc>
                    <a:spcPct val="95000"/>
                  </a:lnSpc>
                  <a:spcBef>
                    <a:spcPts val="400"/>
                  </a:spcBef>
                </a:pPr>
                <a14:m>
                  <m:oMathPara xmlns:m="http://schemas.openxmlformats.org/officeDocument/2006/math">
                    <m:oMathParaPr>
                      <m:jc m:val="centerGroup"/>
                    </m:oMathParaPr>
                    <m:oMath xmlns:m="http://schemas.openxmlformats.org/officeDocument/2006/math">
                      <m:r>
                        <a:rPr lang="de-DE" sz="1100" i="1">
                          <a:latin typeface="Cambria Math" panose="02040503050406030204" pitchFamily="18" charset="0"/>
                        </a:rPr>
                        <m:t>𝐻𝑦𝑑𝑟𝑎𝑢𝑙𝑖𝑐</m:t>
                      </m:r>
                      <m:r>
                        <a:rPr lang="de-DE" sz="1100" i="1">
                          <a:latin typeface="Cambria Math" panose="02040503050406030204" pitchFamily="18" charset="0"/>
                        </a:rPr>
                        <m:t> </m:t>
                      </m:r>
                      <m:r>
                        <a:rPr lang="de-DE" sz="1100" i="1">
                          <a:latin typeface="Cambria Math" panose="02040503050406030204" pitchFamily="18" charset="0"/>
                        </a:rPr>
                        <m:t>𝑖𝑛𝑝𝑢𝑡</m:t>
                      </m:r>
                      <m:r>
                        <a:rPr lang="de-DE" sz="1100" i="1">
                          <a:latin typeface="Cambria Math" panose="02040503050406030204" pitchFamily="18" charset="0"/>
                        </a:rPr>
                        <m:t>[</m:t>
                      </m:r>
                      <m:r>
                        <a:rPr lang="de-DE" sz="1100" i="1">
                          <a:latin typeface="Cambria Math" panose="02040503050406030204" pitchFamily="18" charset="0"/>
                        </a:rPr>
                        <m:t>𝑘𝑊</m:t>
                      </m:r>
                      <m:r>
                        <a:rPr lang="de-DE" sz="1100" i="1">
                          <a:latin typeface="Cambria Math" panose="02040503050406030204" pitchFamily="18" charset="0"/>
                        </a:rPr>
                        <m:t>]=</m:t>
                      </m:r>
                      <m:f>
                        <m:fPr>
                          <m:ctrlPr>
                            <a:rPr lang="de-DE" sz="1100" i="1">
                              <a:latin typeface="Cambria Math" panose="02040503050406030204" pitchFamily="18" charset="0"/>
                            </a:rPr>
                          </m:ctrlPr>
                        </m:fPr>
                        <m:num>
                          <m:r>
                            <a:rPr lang="de-DE" sz="1100" i="1">
                              <a:latin typeface="Cambria Math" panose="02040503050406030204" pitchFamily="18" charset="0"/>
                            </a:rPr>
                            <m:t>𝑂𝑖𝑙</m:t>
                          </m:r>
                          <m:r>
                            <a:rPr lang="de-DE" sz="1100" i="1">
                              <a:latin typeface="Cambria Math" panose="02040503050406030204" pitchFamily="18" charset="0"/>
                            </a:rPr>
                            <m:t> </m:t>
                          </m:r>
                          <m:r>
                            <a:rPr lang="de-DE" sz="1100" i="1">
                              <a:latin typeface="Cambria Math" panose="02040503050406030204" pitchFamily="18" charset="0"/>
                            </a:rPr>
                            <m:t>𝑓𝑙𝑜𝑤</m:t>
                          </m:r>
                          <m:r>
                            <a:rPr lang="de-DE" sz="1100" i="1">
                              <a:latin typeface="Cambria Math" panose="02040503050406030204" pitchFamily="18" charset="0"/>
                            </a:rPr>
                            <m:t> [</m:t>
                          </m:r>
                          <m:r>
                            <a:rPr lang="de-DE" sz="1100" i="1">
                              <a:latin typeface="Cambria Math" panose="02040503050406030204" pitchFamily="18" charset="0"/>
                            </a:rPr>
                            <m:t>𝑙</m:t>
                          </m:r>
                          <m:r>
                            <a:rPr lang="de-DE" sz="1100" i="1">
                              <a:latin typeface="Cambria Math" panose="02040503050406030204" pitchFamily="18" charset="0"/>
                            </a:rPr>
                            <m:t>/</m:t>
                          </m:r>
                          <m:r>
                            <a:rPr lang="de-DE" sz="1100" i="1">
                              <a:latin typeface="Cambria Math" panose="02040503050406030204" pitchFamily="18" charset="0"/>
                            </a:rPr>
                            <m:t>𝑚𝑖𝑛</m:t>
                          </m:r>
                          <m:r>
                            <a:rPr lang="de-DE" sz="1100" i="1">
                              <a:latin typeface="Cambria Math" panose="02040503050406030204" pitchFamily="18" charset="0"/>
                            </a:rPr>
                            <m:t>] </m:t>
                          </m:r>
                          <m:r>
                            <a:rPr lang="de-DE" sz="1100" i="1">
                              <a:latin typeface="Cambria Math" panose="02040503050406030204" pitchFamily="18" charset="0"/>
                            </a:rPr>
                            <m:t>𝑥</m:t>
                          </m:r>
                          <m:r>
                            <a:rPr lang="de-DE" sz="1100" i="1">
                              <a:latin typeface="Cambria Math" panose="02040503050406030204" pitchFamily="18" charset="0"/>
                            </a:rPr>
                            <m:t> </m:t>
                          </m:r>
                          <m:r>
                            <a:rPr lang="de-DE" sz="1100" i="1">
                              <a:latin typeface="Cambria Math" panose="02040503050406030204" pitchFamily="18" charset="0"/>
                            </a:rPr>
                            <m:t>𝑂𝑝𝑒𝑟𝑎𝑡𝑖𝑛𝑔</m:t>
                          </m:r>
                          <m:r>
                            <a:rPr lang="de-DE" sz="1100" i="1">
                              <a:latin typeface="Cambria Math" panose="02040503050406030204" pitchFamily="18" charset="0"/>
                            </a:rPr>
                            <m:t> </m:t>
                          </m:r>
                          <m:r>
                            <a:rPr lang="de-DE" sz="1100" i="1">
                              <a:latin typeface="Cambria Math" panose="02040503050406030204" pitchFamily="18" charset="0"/>
                            </a:rPr>
                            <m:t>𝑝𝑟𝑒𝑠𝑠𝑢𝑟𝑒</m:t>
                          </m:r>
                          <m:r>
                            <a:rPr lang="de-DE" sz="1100" i="1">
                              <a:latin typeface="Cambria Math" panose="02040503050406030204" pitchFamily="18" charset="0"/>
                            </a:rPr>
                            <m:t> [</m:t>
                          </m:r>
                          <m:r>
                            <a:rPr lang="de-DE" sz="1100" i="1">
                              <a:latin typeface="Cambria Math" panose="02040503050406030204" pitchFamily="18" charset="0"/>
                            </a:rPr>
                            <m:t>𝑏𝑎𝑟</m:t>
                          </m:r>
                          <m:r>
                            <a:rPr lang="de-DE" sz="1100" i="1">
                              <a:latin typeface="Cambria Math" panose="02040503050406030204" pitchFamily="18" charset="0"/>
                            </a:rPr>
                            <m:t>]</m:t>
                          </m:r>
                        </m:num>
                        <m:den>
                          <m:r>
                            <a:rPr lang="de-DE" sz="1100" i="1">
                              <a:latin typeface="Cambria Math" panose="02040503050406030204" pitchFamily="18" charset="0"/>
                            </a:rPr>
                            <m:t>600</m:t>
                          </m:r>
                        </m:den>
                      </m:f>
                    </m:oMath>
                  </m:oMathPara>
                </a14:m>
                <a:endParaRPr lang="de-DE" sz="1100" dirty="0" err="1"/>
              </a:p>
            </p:txBody>
          </p:sp>
        </mc:Choice>
        <mc:Fallback>
          <p:sp>
            <p:nvSpPr>
              <p:cNvPr id="6" name="Textfeld 5"/>
              <p:cNvSpPr txBox="1">
                <a:spLocks noRot="1" noChangeAspect="1" noMove="1" noResize="1" noEditPoints="1" noAdjustHandles="1" noChangeArrowheads="1" noChangeShapeType="1" noTextEdit="1"/>
              </p:cNvSpPr>
              <p:nvPr/>
            </p:nvSpPr>
            <p:spPr>
              <a:xfrm>
                <a:off x="753869" y="5532334"/>
                <a:ext cx="4913619" cy="398851"/>
              </a:xfrm>
              <a:prstGeom prst="rect">
                <a:avLst/>
              </a:prstGeom>
              <a:blipFill>
                <a:blip r:embed="rId4"/>
                <a:stretch>
                  <a:fillRect/>
                </a:stretch>
              </a:blipFill>
              <a:ln w="28575" cap="rnd">
                <a:solidFill>
                  <a:schemeClr val="accent1"/>
                </a:solidFill>
                <a:miter lim="800000"/>
              </a:ln>
            </p:spPr>
            <p:txBody>
              <a:bodyPr/>
              <a:lstStyle/>
              <a:p>
                <a:r>
                  <a:rPr lang="en-US">
                    <a:noFill/>
                  </a:rPr>
                  <a:t> </a:t>
                </a:r>
              </a:p>
            </p:txBody>
          </p:sp>
        </mc:Fallback>
      </mc:AlternateContent>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249" y="1693664"/>
            <a:ext cx="5129631" cy="423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Gerade Verbindung 2"/>
          <p:cNvCxnSpPr/>
          <p:nvPr/>
        </p:nvCxnSpPr>
        <p:spPr>
          <a:xfrm flipV="1">
            <a:off x="10154943" y="3289572"/>
            <a:ext cx="14284" cy="267494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Gerade Verbindung 6"/>
          <p:cNvCxnSpPr/>
          <p:nvPr/>
        </p:nvCxnSpPr>
        <p:spPr>
          <a:xfrm>
            <a:off x="6698269" y="3289572"/>
            <a:ext cx="347095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8316249" y="5978797"/>
            <a:ext cx="2681449" cy="465256"/>
          </a:xfrm>
          <a:prstGeom prst="rect">
            <a:avLst/>
          </a:prstGeom>
          <a:noFill/>
        </p:spPr>
        <p:txBody>
          <a:bodyPr wrap="square" rtlCol="0">
            <a:spAutoFit/>
          </a:bodyPr>
          <a:lstStyle/>
          <a:p>
            <a:pPr algn="ctr">
              <a:lnSpc>
                <a:spcPct val="95000"/>
              </a:lnSpc>
              <a:spcBef>
                <a:spcPts val="400"/>
              </a:spcBef>
            </a:pPr>
            <a:r>
              <a:rPr lang="de-DE" sz="1100" dirty="0"/>
              <a:t>Recommended </a:t>
            </a:r>
            <a:r>
              <a:rPr lang="de-DE" sz="1100" dirty="0" err="1"/>
              <a:t>rotational</a:t>
            </a:r>
            <a:r>
              <a:rPr lang="de-DE" sz="1100" dirty="0"/>
              <a:t> </a:t>
            </a:r>
            <a:r>
              <a:rPr lang="de-DE" sz="1100" dirty="0" err="1"/>
              <a:t>speed</a:t>
            </a:r>
            <a:r>
              <a:rPr lang="de-DE" sz="1100" dirty="0"/>
              <a:t>/</a:t>
            </a:r>
            <a:r>
              <a:rPr lang="de-DE" sz="1100" dirty="0" err="1"/>
              <a:t>oil</a:t>
            </a:r>
            <a:r>
              <a:rPr lang="de-DE" sz="1100" dirty="0"/>
              <a:t> </a:t>
            </a:r>
            <a:r>
              <a:rPr lang="de-DE" sz="1100" dirty="0" err="1"/>
              <a:t>flow</a:t>
            </a:r>
            <a:endParaRPr lang="de-DE" sz="1100" dirty="0"/>
          </a:p>
          <a:p>
            <a:pPr algn="ctr">
              <a:lnSpc>
                <a:spcPct val="95000"/>
              </a:lnSpc>
              <a:spcBef>
                <a:spcPts val="400"/>
              </a:spcBef>
            </a:pPr>
            <a:r>
              <a:rPr lang="de-DE" sz="1100" dirty="0"/>
              <a:t>(</a:t>
            </a:r>
            <a:r>
              <a:rPr lang="de-DE" sz="1100" dirty="0" err="1"/>
              <a:t>see</a:t>
            </a:r>
            <a:r>
              <a:rPr lang="de-DE" sz="1100" dirty="0"/>
              <a:t> </a:t>
            </a:r>
            <a:r>
              <a:rPr lang="de-DE" sz="1100" dirty="0" err="1"/>
              <a:t>operating</a:t>
            </a:r>
            <a:r>
              <a:rPr lang="de-DE" sz="1100" dirty="0"/>
              <a:t> </a:t>
            </a:r>
            <a:r>
              <a:rPr lang="de-DE" sz="1100" dirty="0" err="1"/>
              <a:t>manual</a:t>
            </a:r>
            <a:r>
              <a:rPr lang="de-DE" sz="1100" dirty="0"/>
              <a:t>)</a:t>
            </a:r>
          </a:p>
        </p:txBody>
      </p:sp>
      <p:sp>
        <p:nvSpPr>
          <p:cNvPr id="15" name="Textfeld 14"/>
          <p:cNvSpPr txBox="1"/>
          <p:nvPr/>
        </p:nvSpPr>
        <p:spPr>
          <a:xfrm>
            <a:off x="6598287" y="4921799"/>
            <a:ext cx="1299824" cy="611290"/>
          </a:xfrm>
          <a:prstGeom prst="rect">
            <a:avLst/>
          </a:prstGeom>
          <a:noFill/>
        </p:spPr>
        <p:txBody>
          <a:bodyPr wrap="square" rtlCol="0">
            <a:spAutoFit/>
          </a:bodyPr>
          <a:lstStyle/>
          <a:p>
            <a:pPr algn="ctr">
              <a:lnSpc>
                <a:spcPct val="95000"/>
              </a:lnSpc>
              <a:spcBef>
                <a:spcPts val="400"/>
              </a:spcBef>
            </a:pPr>
            <a:r>
              <a:rPr lang="de-DE" sz="1600" dirty="0"/>
              <a:t>EXAMPLE</a:t>
            </a:r>
          </a:p>
          <a:p>
            <a:pPr algn="ctr">
              <a:lnSpc>
                <a:spcPct val="95000"/>
              </a:lnSpc>
              <a:spcBef>
                <a:spcPts val="400"/>
              </a:spcBef>
            </a:pPr>
            <a:r>
              <a:rPr lang="de-DE" sz="1600" dirty="0"/>
              <a:t>DC 1000</a:t>
            </a:r>
          </a:p>
        </p:txBody>
      </p:sp>
      <p:sp>
        <p:nvSpPr>
          <p:cNvPr id="16" name="Ellipse 15"/>
          <p:cNvSpPr/>
          <p:nvPr/>
        </p:nvSpPr>
        <p:spPr>
          <a:xfrm rot="2950657">
            <a:off x="9786149" y="2425847"/>
            <a:ext cx="614203" cy="17915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p>
        </p:txBody>
      </p:sp>
      <p:sp>
        <p:nvSpPr>
          <p:cNvPr id="17" name="Rectangle 2"/>
          <p:cNvSpPr txBox="1">
            <a:spLocks noChangeArrowheads="1"/>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rgbClr val="425563"/>
                </a:solidFill>
                <a:latin typeface="+mj-lt"/>
                <a:ea typeface="+mj-ea"/>
                <a:cs typeface="+mj-cs"/>
              </a:defRPr>
            </a:lvl1pPr>
          </a:lstStyle>
          <a:p>
            <a:r>
              <a:rPr lang="en-US"/>
              <a:t>Hydraulic Attachment Tools</a:t>
            </a:r>
            <a:endParaRPr lang="en-US" dirty="0"/>
          </a:p>
        </p:txBody>
      </p:sp>
      <p:sp>
        <p:nvSpPr>
          <p:cNvPr id="18" name="Rectangle 3"/>
          <p:cNvSpPr>
            <a:spLocks noChangeArrowheads="1"/>
          </p:cNvSpPr>
          <p:nvPr/>
        </p:nvSpPr>
        <p:spPr bwMode="gray">
          <a:xfrm>
            <a:off x="532113" y="872761"/>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Installation &amp; Commissioning</a:t>
            </a:r>
          </a:p>
        </p:txBody>
      </p:sp>
      <p:sp>
        <p:nvSpPr>
          <p:cNvPr id="19" name="Abgerundetes Rechteck 18"/>
          <p:cNvSpPr/>
          <p:nvPr/>
        </p:nvSpPr>
        <p:spPr bwMode="gray">
          <a:xfrm>
            <a:off x="753869" y="1673282"/>
            <a:ext cx="4913619" cy="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r>
              <a:rPr lang="en-US" b="1" dirty="0">
                <a:solidFill>
                  <a:schemeClr val="tx1"/>
                </a:solidFill>
                <a:cs typeface="Arial" panose="020B0604020202020204" pitchFamily="34" charset="0"/>
              </a:rPr>
              <a:t>Correct set-up</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61236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1787962" y="1100784"/>
            <a:ext cx="296453" cy="184618"/>
          </a:xfrm>
          <a:prstGeom prst="rect">
            <a:avLst/>
          </a:prstGeom>
        </p:spPr>
        <p:txBody>
          <a:bodyPr/>
          <a:lstStyle/>
          <a:p>
            <a:fld id="{B3CEEFAE-073D-426F-B1B3-DA068A342DA9}" type="slidenum">
              <a:rPr lang="en-US" smtClean="0"/>
              <a:pPr/>
              <a:t>15</a:t>
            </a:fld>
            <a:endParaRPr lang="en-US"/>
          </a:p>
        </p:txBody>
      </p:sp>
      <p:sp>
        <p:nvSpPr>
          <p:cNvPr id="13" name="Abgerundetes Rechteck 12"/>
          <p:cNvSpPr/>
          <p:nvPr/>
        </p:nvSpPr>
        <p:spPr bwMode="gray">
          <a:xfrm>
            <a:off x="702516" y="1687819"/>
            <a:ext cx="6890419" cy="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r>
              <a:rPr lang="en-US" b="1" dirty="0">
                <a:solidFill>
                  <a:schemeClr val="tx1"/>
                </a:solidFill>
                <a:cs typeface="Arial" panose="020B0604020202020204" pitchFamily="34" charset="0"/>
              </a:rPr>
              <a:t>Installation of an ER1500</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15" y="2761488"/>
            <a:ext cx="3652430" cy="3740156"/>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757" y="2939327"/>
            <a:ext cx="4774174" cy="376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8173037" y="1875468"/>
            <a:ext cx="3987240" cy="2127721"/>
          </a:xfrm>
          <a:prstGeom prst="rect">
            <a:avLst/>
          </a:prstGeom>
        </p:spPr>
        <p:txBody>
          <a:bodyPr wrap="square">
            <a:spAutoFit/>
          </a:bodyPr>
          <a:lstStyle/>
          <a:p>
            <a:pPr>
              <a:lnSpc>
                <a:spcPct val="135000"/>
              </a:lnSpc>
            </a:pPr>
            <a:r>
              <a:rPr lang="en-GB" altLang="de-DE" sz="1400" b="1" dirty="0" err="1">
                <a:solidFill>
                  <a:srgbClr val="000000"/>
                </a:solidFill>
                <a:latin typeface="Arial Black" pitchFamily="34" charset="0"/>
              </a:rPr>
              <a:t>Recom</a:t>
            </a:r>
            <a:r>
              <a:rPr lang="en-GB" altLang="de-DE" sz="1400" b="1" dirty="0">
                <a:solidFill>
                  <a:srgbClr val="000000"/>
                </a:solidFill>
                <a:latin typeface="Arial Black" pitchFamily="34" charset="0"/>
              </a:rPr>
              <a:t>. oil flow:		300 l/min</a:t>
            </a:r>
          </a:p>
          <a:p>
            <a:pPr>
              <a:lnSpc>
                <a:spcPct val="135000"/>
              </a:lnSpc>
            </a:pPr>
            <a:r>
              <a:rPr lang="en-GB" altLang="de-DE" sz="1400" b="1" dirty="0">
                <a:solidFill>
                  <a:srgbClr val="000000"/>
                </a:solidFill>
                <a:latin typeface="Arial Black" pitchFamily="34" charset="0"/>
              </a:rPr>
              <a:t>Min. oil flow:		190 l/min</a:t>
            </a:r>
          </a:p>
          <a:p>
            <a:pPr>
              <a:lnSpc>
                <a:spcPct val="135000"/>
              </a:lnSpc>
            </a:pPr>
            <a:r>
              <a:rPr lang="en-GB" altLang="de-DE" sz="1400" b="1" dirty="0">
                <a:solidFill>
                  <a:srgbClr val="000000"/>
                </a:solidFill>
                <a:latin typeface="Arial Black" pitchFamily="34" charset="0"/>
              </a:rPr>
              <a:t>Max. oil flow:		320 l/min</a:t>
            </a:r>
          </a:p>
          <a:p>
            <a:pPr>
              <a:lnSpc>
                <a:spcPct val="135000"/>
              </a:lnSpc>
            </a:pPr>
            <a:r>
              <a:rPr lang="en-GB" altLang="de-DE" sz="1400" b="1" dirty="0">
                <a:solidFill>
                  <a:srgbClr val="000000"/>
                </a:solidFill>
                <a:latin typeface="Arial Black" pitchFamily="34" charset="0"/>
              </a:rPr>
              <a:t>Max. pressure:		350 bar</a:t>
            </a:r>
          </a:p>
          <a:p>
            <a:pPr>
              <a:lnSpc>
                <a:spcPct val="135000"/>
              </a:lnSpc>
            </a:pPr>
            <a:r>
              <a:rPr lang="en-GB" altLang="de-DE" sz="1400" b="1" dirty="0" err="1">
                <a:solidFill>
                  <a:srgbClr val="000000"/>
                </a:solidFill>
                <a:latin typeface="Arial Black" pitchFamily="34" charset="0"/>
              </a:rPr>
              <a:t>Recom</a:t>
            </a:r>
            <a:r>
              <a:rPr lang="en-GB" altLang="de-DE" sz="1400" b="1" dirty="0">
                <a:solidFill>
                  <a:srgbClr val="000000"/>
                </a:solidFill>
                <a:latin typeface="Arial Black" pitchFamily="34" charset="0"/>
              </a:rPr>
              <a:t>. drum speed:	75 U/min</a:t>
            </a:r>
          </a:p>
          <a:p>
            <a:pPr>
              <a:lnSpc>
                <a:spcPct val="135000"/>
              </a:lnSpc>
            </a:pPr>
            <a:r>
              <a:rPr lang="en-GB" altLang="de-DE" sz="1400" b="1" dirty="0" err="1">
                <a:solidFill>
                  <a:srgbClr val="000000"/>
                </a:solidFill>
                <a:latin typeface="Arial Black" pitchFamily="34" charset="0"/>
              </a:rPr>
              <a:t>Recom</a:t>
            </a:r>
            <a:r>
              <a:rPr lang="en-GB" altLang="de-DE" sz="1400" b="1" dirty="0">
                <a:solidFill>
                  <a:srgbClr val="000000"/>
                </a:solidFill>
                <a:latin typeface="Arial Black" pitchFamily="34" charset="0"/>
              </a:rPr>
              <a:t> power set up:	 80 kW</a:t>
            </a:r>
          </a:p>
          <a:p>
            <a:pPr>
              <a:lnSpc>
                <a:spcPct val="135000"/>
              </a:lnSpc>
            </a:pPr>
            <a:r>
              <a:rPr lang="en-GB" altLang="de-DE" sz="1400" b="1" dirty="0">
                <a:solidFill>
                  <a:srgbClr val="000000"/>
                </a:solidFill>
                <a:latin typeface="Arial Black" pitchFamily="34" charset="0"/>
              </a:rPr>
              <a:t>Max. drive power:		110 kW</a:t>
            </a: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4437" y="4077249"/>
            <a:ext cx="3309979" cy="2624062"/>
          </a:xfrm>
          <a:prstGeom prst="rect">
            <a:avLst/>
          </a:prstGeom>
        </p:spPr>
      </p:pic>
      <p:sp>
        <p:nvSpPr>
          <p:cNvPr id="9" name="Textfeld 8"/>
          <p:cNvSpPr txBox="1"/>
          <p:nvPr/>
        </p:nvSpPr>
        <p:spPr>
          <a:xfrm>
            <a:off x="6254294" y="2493944"/>
            <a:ext cx="1511558" cy="400006"/>
          </a:xfrm>
          <a:prstGeom prst="rect">
            <a:avLst/>
          </a:prstGeom>
          <a:noFill/>
        </p:spPr>
        <p:txBody>
          <a:bodyPr wrap="none" rtlCol="0">
            <a:spAutoFit/>
          </a:bodyPr>
          <a:lstStyle/>
          <a:p>
            <a:r>
              <a:rPr lang="de-DE" sz="1999" b="1" dirty="0">
                <a:latin typeface="Arial Black" panose="020B0A04020102020204" pitchFamily="34" charset="0"/>
              </a:rPr>
              <a:t>ER1500-3</a:t>
            </a:r>
          </a:p>
        </p:txBody>
      </p:sp>
      <p:sp>
        <p:nvSpPr>
          <p:cNvPr id="10" name="Rectangle 2"/>
          <p:cNvSpPr>
            <a:spLocks noGrp="1" noChangeArrowheads="1"/>
          </p:cNvSpPr>
          <p:nvPr>
            <p:ph type="title"/>
          </p:nvPr>
        </p:nvSpPr>
        <p:spPr>
          <a:xfrm>
            <a:off x="412853" y="411991"/>
            <a:ext cx="9966960" cy="525401"/>
          </a:xfrm>
        </p:spPr>
        <p:txBody>
          <a:bodyPr>
            <a:normAutofit fontScale="90000"/>
          </a:bodyPr>
          <a:lstStyle/>
          <a:p>
            <a:pPr eaLnBrk="1" hangingPunct="1"/>
            <a:r>
              <a:rPr lang="en-US" i="0" dirty="0"/>
              <a:t>Hydraulic Attachment Tools</a:t>
            </a:r>
          </a:p>
        </p:txBody>
      </p:sp>
      <p:sp>
        <p:nvSpPr>
          <p:cNvPr id="11"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Installation &amp; Commissioning</a:t>
            </a:r>
          </a:p>
        </p:txBody>
      </p:sp>
      <p:pic>
        <p:nvPicPr>
          <p:cNvPr id="12" name="Grafik 1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6508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a:t>
            </a:r>
          </a:p>
        </p:txBody>
      </p:sp>
      <p:sp>
        <p:nvSpPr>
          <p:cNvPr id="3" name="Vertical Text Placeholder 2"/>
          <p:cNvSpPr>
            <a:spLocks noGrp="1"/>
          </p:cNvSpPr>
          <p:nvPr>
            <p:ph type="body" idx="1"/>
          </p:nvPr>
        </p:nvSpPr>
        <p:spPr/>
        <p:txBody>
          <a:bodyPr/>
          <a:lstStyle/>
          <a:p>
            <a:r>
              <a:rPr lang="en-US" dirty="0"/>
              <a:t>Drum cutters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945" y="5708972"/>
            <a:ext cx="3928613" cy="1149028"/>
          </a:xfrm>
          <a:prstGeom prst="rect">
            <a:avLst/>
          </a:prstGeom>
        </p:spPr>
      </p:pic>
    </p:spTree>
    <p:extLst>
      <p:ext uri="{BB962C8B-B14F-4D97-AF65-F5344CB8AC3E}">
        <p14:creationId xmlns:p14="http://schemas.microsoft.com/office/powerpoint/2010/main" val="2502767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MAJOR COMPETITORS</a:t>
            </a:r>
          </a:p>
        </p:txBody>
      </p:sp>
      <p:sp>
        <p:nvSpPr>
          <p:cNvPr id="3" name="Textfeld 2"/>
          <p:cNvSpPr txBox="1"/>
          <p:nvPr/>
        </p:nvSpPr>
        <p:spPr bwMode="gray">
          <a:xfrm>
            <a:off x="3047924" y="1723603"/>
            <a:ext cx="6326353" cy="889474"/>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SIMEX - ITALY</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TF Series </a:t>
            </a:r>
            <a:r>
              <a:rPr lang="de-DE" sz="1100" dirty="0" err="1"/>
              <a:t>for</a:t>
            </a:r>
            <a:r>
              <a:rPr lang="de-DE" sz="1100" dirty="0"/>
              <a:t> </a:t>
            </a:r>
            <a:r>
              <a:rPr lang="de-DE" sz="1100" dirty="0" err="1"/>
              <a:t>carriers</a:t>
            </a:r>
            <a:r>
              <a:rPr lang="de-DE" sz="1100" dirty="0"/>
              <a:t> </a:t>
            </a:r>
            <a:r>
              <a:rPr lang="de-DE" sz="1100" dirty="0" err="1"/>
              <a:t>from</a:t>
            </a:r>
            <a:r>
              <a:rPr lang="de-DE" sz="1100" dirty="0"/>
              <a:t> 1.2 – 70 t </a:t>
            </a:r>
          </a:p>
          <a:p>
            <a:pPr marL="742950" lvl="1" indent="-285750">
              <a:lnSpc>
                <a:spcPct val="95000"/>
              </a:lnSpc>
              <a:spcBef>
                <a:spcPts val="400"/>
              </a:spcBef>
              <a:buFont typeface="Arial" panose="020B0604020202020204" pitchFamily="34" charset="0"/>
              <a:buChar char="•"/>
            </a:pPr>
            <a:r>
              <a:rPr lang="de-DE" sz="1100" dirty="0">
                <a:hlinkClick r:id="rId2"/>
              </a:rPr>
              <a:t>http://www.simex.it/en-gb/home-en</a:t>
            </a:r>
            <a:endParaRPr lang="de-DE" sz="1100" dirty="0"/>
          </a:p>
        </p:txBody>
      </p:sp>
      <p:sp>
        <p:nvSpPr>
          <p:cNvPr id="17" name="Textfeld 16"/>
          <p:cNvSpPr txBox="1"/>
          <p:nvPr/>
        </p:nvSpPr>
        <p:spPr bwMode="gray">
          <a:xfrm>
            <a:off x="3047923" y="3178924"/>
            <a:ext cx="4964780" cy="1050288"/>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KINSHOFER - GERMANY</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WS Series </a:t>
            </a:r>
            <a:r>
              <a:rPr lang="de-DE" sz="1100" dirty="0" err="1"/>
              <a:t>for</a:t>
            </a:r>
            <a:r>
              <a:rPr lang="de-DE" sz="1100" dirty="0"/>
              <a:t> </a:t>
            </a:r>
            <a:r>
              <a:rPr lang="de-DE" sz="1100" dirty="0" err="1"/>
              <a:t>carriers</a:t>
            </a:r>
            <a:r>
              <a:rPr lang="de-DE" sz="1100" dirty="0"/>
              <a:t> </a:t>
            </a:r>
            <a:r>
              <a:rPr lang="de-DE" sz="1100" dirty="0" err="1"/>
              <a:t>from</a:t>
            </a:r>
            <a:r>
              <a:rPr lang="de-DE" sz="1100" dirty="0"/>
              <a:t> 2 – 60 t </a:t>
            </a:r>
          </a:p>
          <a:p>
            <a:pPr marL="742950" lvl="1" indent="-285750">
              <a:lnSpc>
                <a:spcPct val="95000"/>
              </a:lnSpc>
              <a:spcBef>
                <a:spcPts val="400"/>
              </a:spcBef>
              <a:buFont typeface="Arial" panose="020B0604020202020204" pitchFamily="34" charset="0"/>
              <a:buChar char="•"/>
            </a:pPr>
            <a:r>
              <a:rPr lang="de-DE" sz="1100" dirty="0">
                <a:hlinkClick r:id="rId3"/>
              </a:rPr>
              <a:t>https://www.kinshofer.com/en/index.php/en/excavator-applications-1/construction-general-construction/ws-cutters</a:t>
            </a:r>
            <a:endParaRPr lang="de-DE" sz="1100" dirty="0"/>
          </a:p>
        </p:txBody>
      </p:sp>
      <p:sp>
        <p:nvSpPr>
          <p:cNvPr id="18" name="Textfeld 17"/>
          <p:cNvSpPr txBox="1"/>
          <p:nvPr/>
        </p:nvSpPr>
        <p:spPr bwMode="gray">
          <a:xfrm>
            <a:off x="3047923" y="4773224"/>
            <a:ext cx="8868870" cy="1525802"/>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ROCKWHEEL - UK</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C/G/D Series </a:t>
            </a:r>
            <a:r>
              <a:rPr lang="de-DE" sz="1100" dirty="0" err="1"/>
              <a:t>for</a:t>
            </a:r>
            <a:r>
              <a:rPr lang="de-DE" sz="1100" dirty="0"/>
              <a:t> </a:t>
            </a:r>
            <a:r>
              <a:rPr lang="de-DE" sz="1100" dirty="0" err="1"/>
              <a:t>carriers</a:t>
            </a:r>
            <a:r>
              <a:rPr lang="de-DE" sz="1100" dirty="0"/>
              <a:t> </a:t>
            </a:r>
            <a:r>
              <a:rPr lang="de-DE" sz="1100" dirty="0" err="1"/>
              <a:t>from</a:t>
            </a:r>
            <a:r>
              <a:rPr lang="de-DE" sz="1100" dirty="0"/>
              <a:t> 0.7 – 125 t</a:t>
            </a:r>
          </a:p>
          <a:p>
            <a:pPr marL="742950" lvl="1" indent="-285750">
              <a:lnSpc>
                <a:spcPct val="95000"/>
              </a:lnSpc>
              <a:spcBef>
                <a:spcPts val="400"/>
              </a:spcBef>
              <a:buFont typeface="Arial" panose="020B0604020202020204" pitchFamily="34" charset="0"/>
              <a:buChar char="•"/>
            </a:pPr>
            <a:r>
              <a:rPr lang="de-DE" sz="1100" dirty="0"/>
              <a:t>Axial Drum </a:t>
            </a:r>
            <a:r>
              <a:rPr lang="de-DE" sz="1100" dirty="0" err="1"/>
              <a:t>cutters</a:t>
            </a:r>
            <a:endParaRPr lang="de-DE" sz="1100" dirty="0"/>
          </a:p>
          <a:p>
            <a:pPr marL="1200150" lvl="2" indent="-285750">
              <a:lnSpc>
                <a:spcPct val="95000"/>
              </a:lnSpc>
              <a:spcBef>
                <a:spcPts val="400"/>
              </a:spcBef>
              <a:buFont typeface="Arial" panose="020B0604020202020204" pitchFamily="34" charset="0"/>
              <a:buChar char="•"/>
            </a:pPr>
            <a:r>
              <a:rPr lang="de-DE" sz="1100" dirty="0"/>
              <a:t>AX Series </a:t>
            </a:r>
            <a:r>
              <a:rPr lang="de-DE" sz="1100" dirty="0" err="1"/>
              <a:t>for</a:t>
            </a:r>
            <a:r>
              <a:rPr lang="de-DE" sz="1100" dirty="0"/>
              <a:t> </a:t>
            </a:r>
            <a:r>
              <a:rPr lang="de-DE" sz="1100" dirty="0" err="1"/>
              <a:t>carriers</a:t>
            </a:r>
            <a:r>
              <a:rPr lang="de-DE" sz="1100" dirty="0"/>
              <a:t> </a:t>
            </a:r>
            <a:r>
              <a:rPr lang="de-DE" sz="1100" dirty="0" err="1"/>
              <a:t>from</a:t>
            </a:r>
            <a:r>
              <a:rPr lang="de-DE" sz="1100" dirty="0"/>
              <a:t> 15 – 38 t </a:t>
            </a:r>
          </a:p>
          <a:p>
            <a:pPr marL="742950" lvl="1" indent="-285750">
              <a:lnSpc>
                <a:spcPct val="95000"/>
              </a:lnSpc>
              <a:spcBef>
                <a:spcPts val="400"/>
              </a:spcBef>
              <a:buFont typeface="Arial" panose="020B0604020202020204" pitchFamily="34" charset="0"/>
              <a:buChar char="•"/>
            </a:pPr>
            <a:r>
              <a:rPr lang="de-DE" sz="1100" dirty="0">
                <a:hlinkClick r:id="rId4"/>
              </a:rPr>
              <a:t>http://www.rockwheel.com/en/</a:t>
            </a:r>
            <a:endParaRPr lang="de-DE" sz="1100" dirty="0"/>
          </a:p>
          <a:p>
            <a:pPr marL="742950" lvl="1" indent="-285750">
              <a:lnSpc>
                <a:spcPct val="95000"/>
              </a:lnSpc>
              <a:spcBef>
                <a:spcPts val="400"/>
              </a:spcBef>
              <a:buFont typeface="Arial" panose="020B0604020202020204" pitchFamily="34" charset="0"/>
              <a:buChar char="•"/>
            </a:pPr>
            <a:r>
              <a:rPr lang="de-DE" sz="1100" dirty="0" err="1"/>
              <a:t>Cooperation</a:t>
            </a:r>
            <a:r>
              <a:rPr lang="de-DE" sz="1100" dirty="0"/>
              <a:t> </a:t>
            </a:r>
            <a:r>
              <a:rPr lang="de-DE" sz="1100" dirty="0" err="1"/>
              <a:t>with</a:t>
            </a:r>
            <a:r>
              <a:rPr lang="de-DE" sz="1100" dirty="0"/>
              <a:t> Webster Technologies </a:t>
            </a:r>
            <a:r>
              <a:rPr lang="de-DE" sz="1100"/>
              <a:t>Ltd., UK</a:t>
            </a:r>
            <a:endParaRPr lang="de-DE" sz="1100" dirty="0"/>
          </a:p>
        </p:txBody>
      </p:sp>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853" y="5101999"/>
            <a:ext cx="2395692" cy="515320"/>
          </a:xfrm>
          <a:prstGeom prst="rect">
            <a:avLst/>
          </a:prstGeom>
        </p:spPr>
      </p:pic>
      <p:pic>
        <p:nvPicPr>
          <p:cNvPr id="7" name="Grafik 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0454" y="1403331"/>
            <a:ext cx="1781357" cy="1336018"/>
          </a:xfrm>
          <a:prstGeom prst="rect">
            <a:avLst/>
          </a:prstGeom>
        </p:spPr>
      </p:pic>
      <p:pic>
        <p:nvPicPr>
          <p:cNvPr id="9" name="Grafik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01122" y="3150217"/>
            <a:ext cx="1660023" cy="1245017"/>
          </a:xfrm>
          <a:prstGeom prst="rect">
            <a:avLst/>
          </a:prstGeom>
        </p:spPr>
      </p:pic>
      <p:pic>
        <p:nvPicPr>
          <p:cNvPr id="10" name="Grafik 9"/>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2456" y="4790338"/>
            <a:ext cx="1508689" cy="1508689"/>
          </a:xfrm>
          <a:prstGeom prst="rect">
            <a:avLst/>
          </a:prstGeom>
        </p:spPr>
      </p:pic>
      <p:pic>
        <p:nvPicPr>
          <p:cNvPr id="11" name="Grafik 10"/>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92631" y="3540264"/>
            <a:ext cx="894856" cy="156641"/>
          </a:xfrm>
          <a:prstGeom prst="rect">
            <a:avLst/>
          </a:prstGeom>
        </p:spPr>
      </p:pic>
      <p:pic>
        <p:nvPicPr>
          <p:cNvPr id="12" name="Grafik 11"/>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73746" y="3771460"/>
            <a:ext cx="640026" cy="456846"/>
          </a:xfrm>
          <a:prstGeom prst="rect">
            <a:avLst/>
          </a:prstGeom>
        </p:spPr>
      </p:pic>
      <p:sp>
        <p:nvSpPr>
          <p:cNvPr id="14" name="Abgerundetes Rechteck 13"/>
          <p:cNvSpPr/>
          <p:nvPr/>
        </p:nvSpPr>
        <p:spPr bwMode="gray">
          <a:xfrm>
            <a:off x="10449563" y="3129693"/>
            <a:ext cx="1221897" cy="1173169"/>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p>
        </p:txBody>
      </p:sp>
      <p:sp>
        <p:nvSpPr>
          <p:cNvPr id="15" name="Textfeld 14"/>
          <p:cNvSpPr txBox="1"/>
          <p:nvPr/>
        </p:nvSpPr>
        <p:spPr bwMode="gray">
          <a:xfrm>
            <a:off x="10449563" y="3180483"/>
            <a:ext cx="1221897" cy="326243"/>
          </a:xfrm>
          <a:prstGeom prst="rect">
            <a:avLst/>
          </a:prstGeom>
          <a:noFill/>
        </p:spPr>
        <p:txBody>
          <a:bodyPr wrap="square" rtlCol="0">
            <a:spAutoFit/>
          </a:bodyPr>
          <a:lstStyle/>
          <a:p>
            <a:pPr algn="ctr">
              <a:lnSpc>
                <a:spcPct val="95000"/>
              </a:lnSpc>
              <a:spcBef>
                <a:spcPts val="400"/>
              </a:spcBef>
            </a:pPr>
            <a:r>
              <a:rPr lang="de-DE" sz="1600" b="1" u="sng" dirty="0">
                <a:solidFill>
                  <a:srgbClr val="FF0000"/>
                </a:solidFill>
              </a:rPr>
              <a:t>FORMER</a:t>
            </a:r>
          </a:p>
        </p:txBody>
      </p:sp>
      <p:pic>
        <p:nvPicPr>
          <p:cNvPr id="16" name="Grafik 15"/>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7365" y="1330498"/>
            <a:ext cx="1895799" cy="1895799"/>
          </a:xfrm>
          <a:prstGeom prst="rect">
            <a:avLst/>
          </a:prstGeom>
        </p:spPr>
      </p:pic>
      <p:pic>
        <p:nvPicPr>
          <p:cNvPr id="20" name="Grafik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853" y="3423685"/>
            <a:ext cx="2406146" cy="349490"/>
          </a:xfrm>
          <a:prstGeom prst="rect">
            <a:avLst/>
          </a:prstGeom>
        </p:spPr>
      </p:pic>
      <p:pic>
        <p:nvPicPr>
          <p:cNvPr id="19" name="Grafik 18"/>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21" name="Grafik 20"/>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71155" y="-3556"/>
            <a:ext cx="1356897" cy="1351370"/>
          </a:xfrm>
          <a:prstGeom prst="rect">
            <a:avLst/>
          </a:prstGeom>
        </p:spPr>
      </p:pic>
      <p:pic>
        <p:nvPicPr>
          <p:cNvPr id="22" name="Grafik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423792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MAJOR COMPETITORS</a:t>
            </a:r>
          </a:p>
        </p:txBody>
      </p:sp>
      <p:sp>
        <p:nvSpPr>
          <p:cNvPr id="3" name="Textfeld 2"/>
          <p:cNvSpPr txBox="1"/>
          <p:nvPr/>
        </p:nvSpPr>
        <p:spPr bwMode="gray">
          <a:xfrm>
            <a:off x="3047924" y="1723603"/>
            <a:ext cx="6326353" cy="1525802"/>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ANTRAQUIP - USA</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AQ Series </a:t>
            </a:r>
            <a:r>
              <a:rPr lang="de-DE" sz="1100" dirty="0" err="1"/>
              <a:t>for</a:t>
            </a:r>
            <a:r>
              <a:rPr lang="de-DE" sz="1100" dirty="0"/>
              <a:t> </a:t>
            </a:r>
            <a:r>
              <a:rPr lang="de-DE" sz="1100" dirty="0" err="1"/>
              <a:t>carriers</a:t>
            </a:r>
            <a:r>
              <a:rPr lang="de-DE" sz="1100" dirty="0"/>
              <a:t> </a:t>
            </a:r>
            <a:r>
              <a:rPr lang="de-DE" sz="1100" dirty="0" err="1"/>
              <a:t>from</a:t>
            </a:r>
            <a:r>
              <a:rPr lang="de-DE" sz="1100" dirty="0"/>
              <a:t> 1 – 180 t</a:t>
            </a:r>
          </a:p>
          <a:p>
            <a:pPr marL="742950" lvl="1" indent="-285750">
              <a:lnSpc>
                <a:spcPct val="95000"/>
              </a:lnSpc>
              <a:spcBef>
                <a:spcPts val="400"/>
              </a:spcBef>
              <a:buFont typeface="Arial" panose="020B0604020202020204" pitchFamily="34" charset="0"/>
              <a:buChar char="•"/>
            </a:pPr>
            <a:r>
              <a:rPr lang="de-DE" sz="1100" dirty="0"/>
              <a:t>Axial Drum Cutters</a:t>
            </a:r>
          </a:p>
          <a:p>
            <a:pPr marL="1200150" lvl="2" indent="-285750">
              <a:lnSpc>
                <a:spcPct val="95000"/>
              </a:lnSpc>
              <a:spcBef>
                <a:spcPts val="400"/>
              </a:spcBef>
              <a:buFont typeface="Arial" panose="020B0604020202020204" pitchFamily="34" charset="0"/>
              <a:buChar char="•"/>
            </a:pPr>
            <a:r>
              <a:rPr lang="de-DE" sz="1100" dirty="0"/>
              <a:t>AQL Series </a:t>
            </a:r>
            <a:r>
              <a:rPr lang="de-DE" sz="1100" dirty="0" err="1"/>
              <a:t>for</a:t>
            </a:r>
            <a:r>
              <a:rPr lang="de-DE" sz="1100" dirty="0"/>
              <a:t> </a:t>
            </a:r>
            <a:r>
              <a:rPr lang="de-DE" sz="1100" dirty="0" err="1"/>
              <a:t>carriers</a:t>
            </a:r>
            <a:r>
              <a:rPr lang="de-DE" sz="1100" dirty="0"/>
              <a:t> </a:t>
            </a:r>
            <a:r>
              <a:rPr lang="de-DE" sz="1100" dirty="0" err="1"/>
              <a:t>from</a:t>
            </a:r>
            <a:r>
              <a:rPr lang="de-DE" sz="1100" dirty="0"/>
              <a:t> 4 – 60 t</a:t>
            </a:r>
          </a:p>
          <a:p>
            <a:pPr marL="742950" lvl="1" indent="-285750">
              <a:lnSpc>
                <a:spcPct val="95000"/>
              </a:lnSpc>
              <a:spcBef>
                <a:spcPts val="400"/>
              </a:spcBef>
              <a:buFont typeface="Arial" panose="020B0604020202020204" pitchFamily="34" charset="0"/>
              <a:buChar char="•"/>
            </a:pPr>
            <a:r>
              <a:rPr lang="de-DE" sz="1100" dirty="0">
                <a:hlinkClick r:id="rId2"/>
              </a:rPr>
              <a:t>http://www.antraquip.net/</a:t>
            </a:r>
            <a:endParaRPr lang="de-DE" sz="1100" dirty="0"/>
          </a:p>
          <a:p>
            <a:pPr marL="742950" lvl="1" indent="-285750">
              <a:lnSpc>
                <a:spcPct val="95000"/>
              </a:lnSpc>
              <a:spcBef>
                <a:spcPts val="400"/>
              </a:spcBef>
              <a:buFont typeface="Arial" panose="020B0604020202020204" pitchFamily="34" charset="0"/>
              <a:buChar char="•"/>
            </a:pPr>
            <a:endParaRPr lang="de-DE" sz="1100" dirty="0"/>
          </a:p>
        </p:txBody>
      </p:sp>
      <p:sp>
        <p:nvSpPr>
          <p:cNvPr id="17" name="Textfeld 16"/>
          <p:cNvSpPr txBox="1"/>
          <p:nvPr/>
        </p:nvSpPr>
        <p:spPr bwMode="gray">
          <a:xfrm>
            <a:off x="3047923" y="3461515"/>
            <a:ext cx="8868870" cy="889474"/>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MB CRUSHER - ITALY</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MB-R Series </a:t>
            </a:r>
            <a:r>
              <a:rPr lang="de-DE" sz="1100" dirty="0" err="1"/>
              <a:t>for</a:t>
            </a:r>
            <a:r>
              <a:rPr lang="de-DE" sz="1100" dirty="0"/>
              <a:t> </a:t>
            </a:r>
            <a:r>
              <a:rPr lang="de-DE" sz="1100" dirty="0" err="1"/>
              <a:t>carriers</a:t>
            </a:r>
            <a:r>
              <a:rPr lang="de-DE" sz="1100" dirty="0"/>
              <a:t> </a:t>
            </a:r>
            <a:r>
              <a:rPr lang="de-DE" sz="1100" dirty="0" err="1"/>
              <a:t>from</a:t>
            </a:r>
            <a:r>
              <a:rPr lang="de-DE" sz="1100" dirty="0"/>
              <a:t> 3.5 – 35 t </a:t>
            </a:r>
          </a:p>
          <a:p>
            <a:pPr marL="742950" lvl="1" indent="-285750">
              <a:lnSpc>
                <a:spcPct val="95000"/>
              </a:lnSpc>
              <a:spcBef>
                <a:spcPts val="400"/>
              </a:spcBef>
              <a:buFont typeface="Arial" panose="020B0604020202020204" pitchFamily="34" charset="0"/>
              <a:buChar char="•"/>
            </a:pPr>
            <a:r>
              <a:rPr lang="de-DE" sz="1100" dirty="0">
                <a:hlinkClick r:id="rId3"/>
              </a:rPr>
              <a:t>https://www.mbcrusher.com/en/gb/</a:t>
            </a:r>
            <a:endParaRPr lang="de-DE" sz="1100" dirty="0"/>
          </a:p>
        </p:txBody>
      </p:sp>
      <p:pic>
        <p:nvPicPr>
          <p:cNvPr id="8" name="Grafik 7"/>
          <p:cNvPicPr>
            <a:picLocks noChangeAspect="1"/>
          </p:cNvPicPr>
          <p:nvPr/>
        </p:nvPicPr>
        <p:blipFill>
          <a:blip r:embed="rId4"/>
          <a:stretch>
            <a:fillRect/>
          </a:stretch>
        </p:blipFill>
        <p:spPr>
          <a:xfrm>
            <a:off x="786741" y="3743394"/>
            <a:ext cx="1571625" cy="552450"/>
          </a:xfrm>
          <a:prstGeom prst="rect">
            <a:avLst/>
          </a:prstGeom>
        </p:spPr>
      </p:pic>
      <p:pic>
        <p:nvPicPr>
          <p:cNvPr id="13" name="Grafik 12"/>
          <p:cNvPicPr>
            <a:picLocks noChangeAspect="1"/>
          </p:cNvPicPr>
          <p:nvPr/>
        </p:nvPicPr>
        <p:blipFill>
          <a:blip r:embed="rId5"/>
          <a:stretch>
            <a:fillRect/>
          </a:stretch>
        </p:blipFill>
        <p:spPr>
          <a:xfrm>
            <a:off x="786740" y="5062028"/>
            <a:ext cx="1668388" cy="609603"/>
          </a:xfrm>
          <a:prstGeom prst="rect">
            <a:avLst/>
          </a:prstGeom>
        </p:spPr>
      </p:pic>
      <p:sp>
        <p:nvSpPr>
          <p:cNvPr id="32" name="Textfeld 31"/>
          <p:cNvSpPr txBox="1"/>
          <p:nvPr/>
        </p:nvSpPr>
        <p:spPr bwMode="gray">
          <a:xfrm>
            <a:off x="3047924" y="4922092"/>
            <a:ext cx="5183265" cy="1050288"/>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de-DE" sz="1100" b="1" dirty="0"/>
              <a:t>SANDVIK - FINLAND</a:t>
            </a:r>
          </a:p>
          <a:p>
            <a:pPr marL="742950" lvl="1" indent="-285750">
              <a:lnSpc>
                <a:spcPct val="95000"/>
              </a:lnSpc>
              <a:spcBef>
                <a:spcPts val="400"/>
              </a:spcBef>
              <a:buFont typeface="Arial" panose="020B0604020202020204" pitchFamily="34" charset="0"/>
              <a:buChar char="•"/>
            </a:pPr>
            <a:r>
              <a:rPr lang="de-DE" sz="1100" dirty="0"/>
              <a:t>Transverse Drum Cutters</a:t>
            </a:r>
          </a:p>
          <a:p>
            <a:pPr marL="1200150" lvl="2" indent="-285750">
              <a:lnSpc>
                <a:spcPct val="95000"/>
              </a:lnSpc>
              <a:spcBef>
                <a:spcPts val="400"/>
              </a:spcBef>
              <a:buFont typeface="Arial" panose="020B0604020202020204" pitchFamily="34" charset="0"/>
              <a:buChar char="•"/>
            </a:pPr>
            <a:r>
              <a:rPr lang="de-DE" sz="1100" dirty="0"/>
              <a:t>MA Series </a:t>
            </a:r>
            <a:r>
              <a:rPr lang="de-DE" sz="1100" dirty="0" err="1"/>
              <a:t>for</a:t>
            </a:r>
            <a:r>
              <a:rPr lang="de-DE" sz="1100" dirty="0"/>
              <a:t> </a:t>
            </a:r>
            <a:r>
              <a:rPr lang="de-DE" sz="1100" dirty="0" err="1"/>
              <a:t>carriers</a:t>
            </a:r>
            <a:r>
              <a:rPr lang="de-DE" sz="1100" dirty="0"/>
              <a:t> </a:t>
            </a:r>
            <a:r>
              <a:rPr lang="de-DE" sz="1100" dirty="0" err="1"/>
              <a:t>from</a:t>
            </a:r>
            <a:r>
              <a:rPr lang="de-DE" sz="1100" dirty="0"/>
              <a:t> 20 – 45 t </a:t>
            </a:r>
          </a:p>
          <a:p>
            <a:pPr marL="742950" lvl="1" indent="-285750">
              <a:lnSpc>
                <a:spcPct val="95000"/>
              </a:lnSpc>
              <a:spcBef>
                <a:spcPts val="400"/>
              </a:spcBef>
              <a:buFont typeface="Arial" panose="020B0604020202020204" pitchFamily="34" charset="0"/>
              <a:buChar char="•"/>
            </a:pPr>
            <a:r>
              <a:rPr lang="de-DE" sz="1100" dirty="0">
                <a:hlinkClick r:id="rId6"/>
              </a:rPr>
              <a:t>https://www.rocktechnology.sandvik/en/products/mechanical-cutting-equipment/cutting-attachments/</a:t>
            </a:r>
            <a:endParaRPr lang="de-DE" sz="1100" dirty="0"/>
          </a:p>
        </p:txBody>
      </p:sp>
      <p:pic>
        <p:nvPicPr>
          <p:cNvPr id="2" name="Grafik 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3076" y="3182292"/>
            <a:ext cx="1434439" cy="1434439"/>
          </a:xfrm>
          <a:prstGeom prst="rect">
            <a:avLst/>
          </a:prstGeom>
        </p:spPr>
      </p:pic>
      <p:pic>
        <p:nvPicPr>
          <p:cNvPr id="4" name="Grafik 3"/>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82192" y="4882472"/>
            <a:ext cx="1118584" cy="923851"/>
          </a:xfrm>
          <a:prstGeom prst="rect">
            <a:avLst/>
          </a:prstGeom>
        </p:spPr>
      </p:pic>
      <p:pic>
        <p:nvPicPr>
          <p:cNvPr id="5" name="Grafik 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31189" y="1716693"/>
            <a:ext cx="2704125" cy="1352063"/>
          </a:xfrm>
          <a:prstGeom prst="rect">
            <a:avLst/>
          </a:prstGeom>
        </p:spPr>
      </p:pic>
      <p:sp>
        <p:nvSpPr>
          <p:cNvPr id="6" name="Textfeld 5"/>
          <p:cNvSpPr txBox="1"/>
          <p:nvPr/>
        </p:nvSpPr>
        <p:spPr bwMode="gray">
          <a:xfrm>
            <a:off x="7184708" y="2160262"/>
            <a:ext cx="1704848" cy="326243"/>
          </a:xfrm>
          <a:prstGeom prst="rect">
            <a:avLst/>
          </a:prstGeom>
          <a:noFill/>
        </p:spPr>
        <p:txBody>
          <a:bodyPr wrap="square" rtlCol="0">
            <a:spAutoFit/>
          </a:bodyPr>
          <a:lstStyle/>
          <a:p>
            <a:pPr>
              <a:lnSpc>
                <a:spcPct val="95000"/>
              </a:lnSpc>
              <a:spcBef>
                <a:spcPts val="400"/>
              </a:spcBef>
            </a:pPr>
            <a:r>
              <a:rPr lang="de-DE" sz="1600" dirty="0"/>
              <a:t>! </a:t>
            </a:r>
            <a:r>
              <a:rPr lang="de-DE" sz="1600" dirty="0" err="1"/>
              <a:t>Erkat</a:t>
            </a:r>
            <a:r>
              <a:rPr lang="de-DE" sz="1600" dirty="0"/>
              <a:t> </a:t>
            </a:r>
            <a:r>
              <a:rPr lang="de-DE" sz="1600" dirty="0" err="1"/>
              <a:t>remake</a:t>
            </a:r>
            <a:r>
              <a:rPr lang="de-DE" sz="1600" dirty="0"/>
              <a:t> !</a:t>
            </a:r>
            <a:endParaRPr lang="en-US" sz="1600" dirty="0" err="1"/>
          </a:p>
        </p:txBody>
      </p:sp>
      <p:pic>
        <p:nvPicPr>
          <p:cNvPr id="14" name="Grafik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193" y="1910269"/>
            <a:ext cx="2017483" cy="499985"/>
          </a:xfrm>
          <a:prstGeom prst="rect">
            <a:avLst/>
          </a:prstGeom>
        </p:spPr>
      </p:pic>
      <p:pic>
        <p:nvPicPr>
          <p:cNvPr id="15" name="Grafik 14"/>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6" name="Grafik 15"/>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71155" y="-3556"/>
            <a:ext cx="1356897" cy="1351370"/>
          </a:xfrm>
          <a:prstGeom prst="rect">
            <a:avLst/>
          </a:prstGeom>
        </p:spPr>
      </p:pic>
      <p:pic>
        <p:nvPicPr>
          <p:cNvPr id="18" name="Grafik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292825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a:xfrm>
            <a:off x="412853" y="768607"/>
            <a:ext cx="9966960" cy="525401"/>
          </a:xfrm>
        </p:spPr>
        <p:txBody>
          <a:bodyPr>
            <a:normAutofit fontScale="90000"/>
          </a:bodyPr>
          <a:lstStyle/>
          <a:p>
            <a:r>
              <a:rPr lang="en-US" dirty="0"/>
              <a:t>MAIN COMPETITOR GLOBALY</a:t>
            </a:r>
            <a:br>
              <a:rPr lang="en-US" dirty="0"/>
            </a:br>
            <a:r>
              <a:rPr lang="en-US" dirty="0"/>
              <a:t>for transverse drum cutters</a:t>
            </a:r>
            <a:br>
              <a:rPr lang="en-US" dirty="0"/>
            </a:br>
            <a:endParaRPr lang="en-US" sz="2400" dirty="0"/>
          </a:p>
        </p:txBody>
      </p:sp>
      <p:pic>
        <p:nvPicPr>
          <p:cNvPr id="14" name="Grafik 1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5" name="Grafik 1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25" y="1704733"/>
            <a:ext cx="3371779" cy="725279"/>
          </a:xfrm>
          <a:prstGeom prst="rect">
            <a:avLst/>
          </a:prstGeom>
        </p:spPr>
      </p:pic>
      <p:pic>
        <p:nvPicPr>
          <p:cNvPr id="10" name="Grafik 9"/>
          <p:cNvPicPr>
            <a:picLocks noChangeAspect="1"/>
          </p:cNvPicPr>
          <p:nvPr/>
        </p:nvPicPr>
        <p:blipFill>
          <a:blip r:embed="rId5"/>
          <a:stretch>
            <a:fillRect/>
          </a:stretch>
        </p:blipFill>
        <p:spPr>
          <a:xfrm>
            <a:off x="761947" y="5094029"/>
            <a:ext cx="1571625" cy="552450"/>
          </a:xfrm>
          <a:prstGeom prst="rect">
            <a:avLst/>
          </a:prstGeom>
        </p:spPr>
      </p:pic>
      <p:pic>
        <p:nvPicPr>
          <p:cNvPr id="12" name="Grafik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866" y="3993279"/>
            <a:ext cx="3161016" cy="418934"/>
          </a:xfrm>
          <a:prstGeom prst="rect">
            <a:avLst/>
          </a:prstGeom>
        </p:spPr>
      </p:pic>
      <p:pic>
        <p:nvPicPr>
          <p:cNvPr id="13" name="Grafik 12"/>
          <p:cNvPicPr>
            <a:picLocks noChangeAspect="1"/>
          </p:cNvPicPr>
          <p:nvPr/>
        </p:nvPicPr>
        <p:blipFill>
          <a:blip r:embed="rId7"/>
          <a:stretch>
            <a:fillRect/>
          </a:stretch>
        </p:blipFill>
        <p:spPr>
          <a:xfrm>
            <a:off x="742487" y="6050877"/>
            <a:ext cx="1668388" cy="609603"/>
          </a:xfrm>
          <a:prstGeom prst="rect">
            <a:avLst/>
          </a:prstGeom>
        </p:spPr>
      </p:pic>
      <p:pic>
        <p:nvPicPr>
          <p:cNvPr id="5" name="Grafik 4"/>
          <p:cNvPicPr>
            <a:picLocks noChangeAspect="1"/>
          </p:cNvPicPr>
          <p:nvPr/>
        </p:nvPicPr>
        <p:blipFill>
          <a:blip r:embed="rId8"/>
          <a:stretch>
            <a:fillRect/>
          </a:stretch>
        </p:blipFill>
        <p:spPr>
          <a:xfrm>
            <a:off x="667866" y="2654413"/>
            <a:ext cx="2645790" cy="819075"/>
          </a:xfrm>
          <a:prstGeom prst="rect">
            <a:avLst/>
          </a:prstGeom>
        </p:spPr>
      </p:pic>
      <p:sp>
        <p:nvSpPr>
          <p:cNvPr id="7" name="Textfeld 6"/>
          <p:cNvSpPr txBox="1"/>
          <p:nvPr/>
        </p:nvSpPr>
        <p:spPr bwMode="gray">
          <a:xfrm>
            <a:off x="4829620" y="1818563"/>
            <a:ext cx="6699526" cy="611449"/>
          </a:xfrm>
          <a:prstGeom prst="rect">
            <a:avLst/>
          </a:prstGeom>
          <a:noFill/>
        </p:spPr>
        <p:txBody>
          <a:bodyPr wrap="none" rtlCol="0">
            <a:spAutoFit/>
          </a:bodyPr>
          <a:lstStyle/>
          <a:p>
            <a:pPr>
              <a:lnSpc>
                <a:spcPct val="95000"/>
              </a:lnSpc>
              <a:spcBef>
                <a:spcPts val="400"/>
              </a:spcBef>
            </a:pPr>
            <a:r>
              <a:rPr lang="de-DE" sz="1600" dirty="0"/>
              <a:t>Wide </a:t>
            </a:r>
            <a:r>
              <a:rPr lang="de-DE" sz="1600" dirty="0" err="1"/>
              <a:t>range</a:t>
            </a:r>
            <a:r>
              <a:rPr lang="de-DE" sz="1600" dirty="0"/>
              <a:t> </a:t>
            </a:r>
            <a:r>
              <a:rPr lang="de-DE" sz="1600" dirty="0" err="1"/>
              <a:t>of</a:t>
            </a:r>
            <a:r>
              <a:rPr lang="de-DE" sz="1600" dirty="0"/>
              <a:t> drum </a:t>
            </a:r>
            <a:r>
              <a:rPr lang="de-DE" sz="1600" dirty="0" err="1"/>
              <a:t>cutters</a:t>
            </a:r>
            <a:r>
              <a:rPr lang="de-DE" sz="1600" dirty="0"/>
              <a:t> </a:t>
            </a:r>
            <a:r>
              <a:rPr lang="de-DE" sz="1600" dirty="0" err="1"/>
              <a:t>from</a:t>
            </a:r>
            <a:r>
              <a:rPr lang="de-DE" sz="1600" dirty="0"/>
              <a:t> 1 – 125 ton </a:t>
            </a:r>
            <a:r>
              <a:rPr lang="de-DE" sz="1600" dirty="0" err="1"/>
              <a:t>excavators</a:t>
            </a:r>
            <a:endParaRPr lang="de-DE" sz="1600" dirty="0"/>
          </a:p>
          <a:p>
            <a:pPr>
              <a:lnSpc>
                <a:spcPct val="95000"/>
              </a:lnSpc>
              <a:spcBef>
                <a:spcPts val="400"/>
              </a:spcBef>
            </a:pPr>
            <a:r>
              <a:rPr lang="de-DE" sz="1600" dirty="0"/>
              <a:t>12 </a:t>
            </a:r>
            <a:r>
              <a:rPr lang="de-DE" sz="1600" dirty="0" err="1"/>
              <a:t>models</a:t>
            </a:r>
            <a:r>
              <a:rPr lang="de-DE" sz="1600" dirty="0"/>
              <a:t> </a:t>
            </a:r>
            <a:r>
              <a:rPr lang="de-DE" sz="1600" dirty="0" err="1"/>
              <a:t>with</a:t>
            </a:r>
            <a:r>
              <a:rPr lang="de-DE" sz="1600" dirty="0"/>
              <a:t> </a:t>
            </a:r>
            <a:r>
              <a:rPr lang="de-DE" sz="1600" dirty="0" err="1"/>
              <a:t>diffrenet</a:t>
            </a:r>
            <a:r>
              <a:rPr lang="de-DE" sz="1600" dirty="0"/>
              <a:t> </a:t>
            </a:r>
            <a:r>
              <a:rPr lang="de-DE" sz="1600" dirty="0" err="1"/>
              <a:t>drive</a:t>
            </a:r>
            <a:r>
              <a:rPr lang="de-DE" sz="1600" dirty="0"/>
              <a:t> </a:t>
            </a:r>
            <a:r>
              <a:rPr lang="de-DE" sz="1600" dirty="0" err="1"/>
              <a:t>systems</a:t>
            </a:r>
            <a:r>
              <a:rPr lang="de-DE" sz="1600" dirty="0"/>
              <a:t>, </a:t>
            </a:r>
            <a:r>
              <a:rPr lang="de-DE" sz="1600" dirty="0" err="1"/>
              <a:t>main</a:t>
            </a:r>
            <a:r>
              <a:rPr lang="de-DE" sz="1600" dirty="0"/>
              <a:t> </a:t>
            </a:r>
            <a:r>
              <a:rPr lang="de-DE" sz="1600" dirty="0" err="1"/>
              <a:t>range</a:t>
            </a:r>
            <a:r>
              <a:rPr lang="de-DE" sz="1600" dirty="0"/>
              <a:t> </a:t>
            </a:r>
            <a:r>
              <a:rPr lang="de-DE" sz="1600" dirty="0" err="1"/>
              <a:t>are</a:t>
            </a:r>
            <a:r>
              <a:rPr lang="de-DE" sz="1600" dirty="0"/>
              <a:t> </a:t>
            </a:r>
            <a:r>
              <a:rPr lang="de-DE" sz="1600" dirty="0" err="1"/>
              <a:t>the</a:t>
            </a:r>
            <a:r>
              <a:rPr lang="de-DE" sz="1600" dirty="0"/>
              <a:t> </a:t>
            </a:r>
            <a:r>
              <a:rPr lang="de-DE" sz="1600" dirty="0" err="1"/>
              <a:t>direct</a:t>
            </a:r>
            <a:r>
              <a:rPr lang="de-DE" sz="1600" dirty="0"/>
              <a:t> </a:t>
            </a:r>
            <a:r>
              <a:rPr lang="de-DE" sz="1600" dirty="0" err="1"/>
              <a:t>drive</a:t>
            </a:r>
            <a:r>
              <a:rPr lang="de-DE" sz="1600" dirty="0"/>
              <a:t> </a:t>
            </a:r>
            <a:r>
              <a:rPr lang="de-DE" sz="1600" dirty="0" err="1"/>
              <a:t>cutters</a:t>
            </a:r>
            <a:endParaRPr lang="en-US" sz="1600" dirty="0" err="1"/>
          </a:p>
        </p:txBody>
      </p:sp>
      <p:sp>
        <p:nvSpPr>
          <p:cNvPr id="16" name="Textfeld 15"/>
          <p:cNvSpPr txBox="1"/>
          <p:nvPr/>
        </p:nvSpPr>
        <p:spPr bwMode="gray">
          <a:xfrm>
            <a:off x="4814381" y="2809827"/>
            <a:ext cx="4448205" cy="611449"/>
          </a:xfrm>
          <a:prstGeom prst="rect">
            <a:avLst/>
          </a:prstGeom>
          <a:noFill/>
        </p:spPr>
        <p:txBody>
          <a:bodyPr wrap="none" rtlCol="0">
            <a:spAutoFit/>
          </a:bodyPr>
          <a:lstStyle/>
          <a:p>
            <a:pPr>
              <a:lnSpc>
                <a:spcPct val="95000"/>
              </a:lnSpc>
              <a:spcBef>
                <a:spcPts val="400"/>
              </a:spcBef>
            </a:pPr>
            <a:r>
              <a:rPr lang="de-DE" sz="1600" dirty="0"/>
              <a:t>Range </a:t>
            </a:r>
            <a:r>
              <a:rPr lang="de-DE" sz="1600" dirty="0" err="1"/>
              <a:t>of</a:t>
            </a:r>
            <a:r>
              <a:rPr lang="de-DE" sz="1600" dirty="0"/>
              <a:t> drum </a:t>
            </a:r>
            <a:r>
              <a:rPr lang="de-DE" sz="1600" dirty="0" err="1"/>
              <a:t>cutters</a:t>
            </a:r>
            <a:r>
              <a:rPr lang="de-DE" sz="1600" dirty="0"/>
              <a:t> </a:t>
            </a:r>
            <a:r>
              <a:rPr lang="de-DE" sz="1600" dirty="0" err="1"/>
              <a:t>from</a:t>
            </a:r>
            <a:r>
              <a:rPr lang="de-DE" sz="1600" dirty="0"/>
              <a:t> 2.5 – 70 ton </a:t>
            </a:r>
            <a:r>
              <a:rPr lang="de-DE" sz="1600" dirty="0" err="1"/>
              <a:t>excavators</a:t>
            </a:r>
            <a:endParaRPr lang="de-DE" sz="1600" dirty="0"/>
          </a:p>
          <a:p>
            <a:pPr>
              <a:lnSpc>
                <a:spcPct val="95000"/>
              </a:lnSpc>
              <a:spcBef>
                <a:spcPts val="400"/>
              </a:spcBef>
            </a:pPr>
            <a:r>
              <a:rPr lang="de-DE" sz="1600" dirty="0"/>
              <a:t>7 </a:t>
            </a:r>
            <a:r>
              <a:rPr lang="de-DE" sz="1600" dirty="0" err="1"/>
              <a:t>models</a:t>
            </a:r>
            <a:r>
              <a:rPr lang="de-DE" sz="1600" dirty="0"/>
              <a:t> </a:t>
            </a:r>
            <a:r>
              <a:rPr lang="de-DE" sz="1600" dirty="0" err="1"/>
              <a:t>with</a:t>
            </a:r>
            <a:r>
              <a:rPr lang="de-DE" sz="1600" dirty="0"/>
              <a:t> </a:t>
            </a:r>
            <a:r>
              <a:rPr lang="de-DE" sz="1600" dirty="0" err="1"/>
              <a:t>direct</a:t>
            </a:r>
            <a:r>
              <a:rPr lang="de-DE" sz="1600" dirty="0"/>
              <a:t> </a:t>
            </a:r>
            <a:r>
              <a:rPr lang="de-DE" sz="1600" dirty="0" err="1"/>
              <a:t>drive</a:t>
            </a:r>
            <a:r>
              <a:rPr lang="de-DE" sz="1600" dirty="0"/>
              <a:t> </a:t>
            </a:r>
            <a:r>
              <a:rPr lang="de-DE" sz="1600" dirty="0" err="1"/>
              <a:t>cutters</a:t>
            </a:r>
            <a:endParaRPr lang="en-US" sz="1600" dirty="0" err="1"/>
          </a:p>
        </p:txBody>
      </p:sp>
      <p:sp>
        <p:nvSpPr>
          <p:cNvPr id="17" name="Textfeld 16"/>
          <p:cNvSpPr txBox="1"/>
          <p:nvPr/>
        </p:nvSpPr>
        <p:spPr bwMode="gray">
          <a:xfrm>
            <a:off x="4811333" y="4966314"/>
            <a:ext cx="4448205" cy="611449"/>
          </a:xfrm>
          <a:prstGeom prst="rect">
            <a:avLst/>
          </a:prstGeom>
          <a:noFill/>
        </p:spPr>
        <p:txBody>
          <a:bodyPr wrap="none" rtlCol="0">
            <a:spAutoFit/>
          </a:bodyPr>
          <a:lstStyle/>
          <a:p>
            <a:pPr>
              <a:lnSpc>
                <a:spcPct val="95000"/>
              </a:lnSpc>
              <a:spcBef>
                <a:spcPts val="400"/>
              </a:spcBef>
            </a:pPr>
            <a:r>
              <a:rPr lang="de-DE" sz="1600" dirty="0"/>
              <a:t>Range </a:t>
            </a:r>
            <a:r>
              <a:rPr lang="de-DE" sz="1600" dirty="0" err="1"/>
              <a:t>of</a:t>
            </a:r>
            <a:r>
              <a:rPr lang="de-DE" sz="1600" dirty="0"/>
              <a:t> drum </a:t>
            </a:r>
            <a:r>
              <a:rPr lang="de-DE" sz="1600" dirty="0" err="1"/>
              <a:t>cutters</a:t>
            </a:r>
            <a:r>
              <a:rPr lang="de-DE" sz="1600" dirty="0"/>
              <a:t> </a:t>
            </a:r>
            <a:r>
              <a:rPr lang="de-DE" sz="1600" dirty="0" err="1"/>
              <a:t>from</a:t>
            </a:r>
            <a:r>
              <a:rPr lang="de-DE" sz="1600" dirty="0"/>
              <a:t> 3.5 – 35 ton </a:t>
            </a:r>
            <a:r>
              <a:rPr lang="de-DE" sz="1600" dirty="0" err="1"/>
              <a:t>excavators</a:t>
            </a:r>
            <a:endParaRPr lang="de-DE" sz="1600" dirty="0"/>
          </a:p>
          <a:p>
            <a:pPr>
              <a:lnSpc>
                <a:spcPct val="95000"/>
              </a:lnSpc>
              <a:spcBef>
                <a:spcPts val="400"/>
              </a:spcBef>
            </a:pPr>
            <a:r>
              <a:rPr lang="de-DE" sz="1600" dirty="0"/>
              <a:t>4 </a:t>
            </a:r>
            <a:r>
              <a:rPr lang="de-DE" sz="1600" dirty="0" err="1"/>
              <a:t>models</a:t>
            </a:r>
            <a:r>
              <a:rPr lang="de-DE" sz="1600" dirty="0"/>
              <a:t> </a:t>
            </a:r>
            <a:r>
              <a:rPr lang="de-DE" sz="1600" dirty="0" err="1"/>
              <a:t>with</a:t>
            </a:r>
            <a:r>
              <a:rPr lang="de-DE" sz="1600" dirty="0"/>
              <a:t> </a:t>
            </a:r>
            <a:r>
              <a:rPr lang="de-DE" sz="1600" dirty="0" err="1"/>
              <a:t>special</a:t>
            </a:r>
            <a:r>
              <a:rPr lang="de-DE" sz="1600" dirty="0"/>
              <a:t> </a:t>
            </a:r>
            <a:r>
              <a:rPr lang="de-DE" sz="1600" dirty="0" err="1"/>
              <a:t>direct</a:t>
            </a:r>
            <a:r>
              <a:rPr lang="de-DE" sz="1600" dirty="0"/>
              <a:t> </a:t>
            </a:r>
            <a:r>
              <a:rPr lang="de-DE" sz="1600" dirty="0" err="1"/>
              <a:t>drive</a:t>
            </a:r>
            <a:endParaRPr lang="en-US" sz="1600" dirty="0" err="1"/>
          </a:p>
        </p:txBody>
      </p:sp>
      <p:sp>
        <p:nvSpPr>
          <p:cNvPr id="18" name="Textfeld 17"/>
          <p:cNvSpPr txBox="1"/>
          <p:nvPr/>
        </p:nvSpPr>
        <p:spPr bwMode="gray">
          <a:xfrm>
            <a:off x="4736711" y="3911347"/>
            <a:ext cx="4970749" cy="611449"/>
          </a:xfrm>
          <a:prstGeom prst="rect">
            <a:avLst/>
          </a:prstGeom>
          <a:noFill/>
        </p:spPr>
        <p:txBody>
          <a:bodyPr wrap="square" rtlCol="0">
            <a:spAutoFit/>
          </a:bodyPr>
          <a:lstStyle/>
          <a:p>
            <a:pPr>
              <a:lnSpc>
                <a:spcPct val="95000"/>
              </a:lnSpc>
              <a:spcBef>
                <a:spcPts val="400"/>
              </a:spcBef>
            </a:pPr>
            <a:r>
              <a:rPr lang="de-DE" sz="1600" dirty="0"/>
              <a:t>Range </a:t>
            </a:r>
            <a:r>
              <a:rPr lang="de-DE" sz="1600" dirty="0" err="1"/>
              <a:t>of</a:t>
            </a:r>
            <a:r>
              <a:rPr lang="de-DE" sz="1600" dirty="0"/>
              <a:t> drum </a:t>
            </a:r>
            <a:r>
              <a:rPr lang="de-DE" sz="1600" dirty="0" err="1"/>
              <a:t>cutters</a:t>
            </a:r>
            <a:r>
              <a:rPr lang="de-DE" sz="1600" dirty="0"/>
              <a:t> </a:t>
            </a:r>
            <a:r>
              <a:rPr lang="de-DE" sz="1600" dirty="0" err="1"/>
              <a:t>from</a:t>
            </a:r>
            <a:r>
              <a:rPr lang="de-DE" sz="1600" dirty="0"/>
              <a:t> 2.5 – 70 ton </a:t>
            </a:r>
            <a:r>
              <a:rPr lang="de-DE" sz="1600" dirty="0" err="1"/>
              <a:t>excavators</a:t>
            </a:r>
            <a:endParaRPr lang="de-DE" sz="1600" dirty="0"/>
          </a:p>
          <a:p>
            <a:pPr>
              <a:lnSpc>
                <a:spcPct val="95000"/>
              </a:lnSpc>
              <a:spcBef>
                <a:spcPts val="400"/>
              </a:spcBef>
            </a:pPr>
            <a:r>
              <a:rPr lang="de-DE" sz="1600" dirty="0"/>
              <a:t>7 </a:t>
            </a:r>
            <a:r>
              <a:rPr lang="de-DE" sz="1600" dirty="0" err="1"/>
              <a:t>models</a:t>
            </a:r>
            <a:r>
              <a:rPr lang="de-DE" sz="1600" dirty="0"/>
              <a:t> </a:t>
            </a:r>
            <a:r>
              <a:rPr lang="de-DE" sz="1600" dirty="0" err="1"/>
              <a:t>with</a:t>
            </a:r>
            <a:r>
              <a:rPr lang="de-DE" sz="1600" dirty="0"/>
              <a:t> </a:t>
            </a:r>
            <a:r>
              <a:rPr lang="de-DE" sz="1600" dirty="0" err="1"/>
              <a:t>gear</a:t>
            </a:r>
            <a:r>
              <a:rPr lang="de-DE" sz="1600" dirty="0"/>
              <a:t> </a:t>
            </a:r>
            <a:r>
              <a:rPr lang="de-DE" sz="1600" dirty="0" err="1"/>
              <a:t>drive</a:t>
            </a:r>
            <a:endParaRPr lang="en-US" sz="1600" dirty="0" err="1"/>
          </a:p>
        </p:txBody>
      </p:sp>
      <p:sp>
        <p:nvSpPr>
          <p:cNvPr id="19" name="Textfeld 18"/>
          <p:cNvSpPr txBox="1"/>
          <p:nvPr/>
        </p:nvSpPr>
        <p:spPr bwMode="gray">
          <a:xfrm>
            <a:off x="4817429" y="6004131"/>
            <a:ext cx="4396909" cy="611449"/>
          </a:xfrm>
          <a:prstGeom prst="rect">
            <a:avLst/>
          </a:prstGeom>
          <a:noFill/>
        </p:spPr>
        <p:txBody>
          <a:bodyPr wrap="none" rtlCol="0">
            <a:spAutoFit/>
          </a:bodyPr>
          <a:lstStyle/>
          <a:p>
            <a:pPr>
              <a:lnSpc>
                <a:spcPct val="95000"/>
              </a:lnSpc>
              <a:spcBef>
                <a:spcPts val="400"/>
              </a:spcBef>
            </a:pPr>
            <a:r>
              <a:rPr lang="de-DE" sz="1600" dirty="0"/>
              <a:t>Range </a:t>
            </a:r>
            <a:r>
              <a:rPr lang="de-DE" sz="1600" dirty="0" err="1"/>
              <a:t>of</a:t>
            </a:r>
            <a:r>
              <a:rPr lang="de-DE" sz="1600" dirty="0"/>
              <a:t> drum </a:t>
            </a:r>
            <a:r>
              <a:rPr lang="de-DE" sz="1600" dirty="0" err="1"/>
              <a:t>cutters</a:t>
            </a:r>
            <a:r>
              <a:rPr lang="de-DE" sz="1600" dirty="0"/>
              <a:t> </a:t>
            </a:r>
            <a:r>
              <a:rPr lang="de-DE" sz="1600" dirty="0" err="1"/>
              <a:t>from</a:t>
            </a:r>
            <a:r>
              <a:rPr lang="de-DE" sz="1600" dirty="0"/>
              <a:t> 20 – 65 ton </a:t>
            </a:r>
            <a:r>
              <a:rPr lang="de-DE" sz="1600" dirty="0" err="1"/>
              <a:t>excavators</a:t>
            </a:r>
            <a:endParaRPr lang="de-DE" sz="1600" dirty="0"/>
          </a:p>
          <a:p>
            <a:pPr>
              <a:lnSpc>
                <a:spcPct val="95000"/>
              </a:lnSpc>
              <a:spcBef>
                <a:spcPts val="400"/>
              </a:spcBef>
            </a:pPr>
            <a:r>
              <a:rPr lang="de-DE" sz="1600" dirty="0"/>
              <a:t>3 </a:t>
            </a:r>
            <a:r>
              <a:rPr lang="de-DE" sz="1600" dirty="0" err="1"/>
              <a:t>models</a:t>
            </a:r>
            <a:r>
              <a:rPr lang="de-DE" sz="1600" dirty="0"/>
              <a:t> </a:t>
            </a:r>
            <a:r>
              <a:rPr lang="de-DE" sz="1600" dirty="0" err="1"/>
              <a:t>with</a:t>
            </a:r>
            <a:r>
              <a:rPr lang="de-DE" sz="1600" dirty="0"/>
              <a:t> </a:t>
            </a:r>
            <a:r>
              <a:rPr lang="de-DE" sz="1600" dirty="0" err="1"/>
              <a:t>planetary</a:t>
            </a:r>
            <a:r>
              <a:rPr lang="de-DE" sz="1600" dirty="0"/>
              <a:t> </a:t>
            </a:r>
            <a:r>
              <a:rPr lang="de-DE" sz="1600" dirty="0" err="1"/>
              <a:t>gear</a:t>
            </a:r>
            <a:r>
              <a:rPr lang="de-DE" sz="1600" dirty="0"/>
              <a:t> </a:t>
            </a:r>
            <a:r>
              <a:rPr lang="de-DE" sz="1600" dirty="0" err="1"/>
              <a:t>drive</a:t>
            </a:r>
            <a:endParaRPr lang="en-US" sz="1600" dirty="0" err="1"/>
          </a:p>
        </p:txBody>
      </p:sp>
      <p:pic>
        <p:nvPicPr>
          <p:cNvPr id="20" name="Grafi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17930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Non-Standard Versions</a:t>
            </a:r>
          </a:p>
        </p:txBody>
      </p:sp>
      <p:sp>
        <p:nvSpPr>
          <p:cNvPr id="3" name="Vertical Text Placeholder 2"/>
          <p:cNvSpPr>
            <a:spLocks noGrp="1"/>
          </p:cNvSpPr>
          <p:nvPr>
            <p:ph type="body" idx="1"/>
          </p:nvPr>
        </p:nvSpPr>
        <p:spPr/>
        <p:txBody>
          <a:bodyPr/>
          <a:lstStyle/>
          <a:p>
            <a:r>
              <a:rPr lang="en-US" dirty="0"/>
              <a:t>Drum cutters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945" y="5705725"/>
            <a:ext cx="3939717" cy="1152275"/>
          </a:xfrm>
          <a:prstGeom prst="rect">
            <a:avLst/>
          </a:prstGeom>
        </p:spPr>
      </p:pic>
    </p:spTree>
    <p:extLst>
      <p:ext uri="{BB962C8B-B14F-4D97-AF65-F5344CB8AC3E}">
        <p14:creationId xmlns:p14="http://schemas.microsoft.com/office/powerpoint/2010/main" val="3719412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KEMROC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7" name="Textfeld 6"/>
          <p:cNvSpPr txBox="1"/>
          <p:nvPr/>
        </p:nvSpPr>
        <p:spPr>
          <a:xfrm>
            <a:off x="319118" y="1910332"/>
            <a:ext cx="4466479" cy="338554"/>
          </a:xfrm>
          <a:prstGeom prst="rect">
            <a:avLst/>
          </a:prstGeom>
          <a:noFill/>
        </p:spPr>
        <p:txBody>
          <a:bodyPr wrap="none" rtlCol="0">
            <a:spAutoFit/>
          </a:bodyPr>
          <a:lstStyle/>
          <a:p>
            <a:r>
              <a:rPr lang="en-US" sz="1600" dirty="0">
                <a:solidFill>
                  <a:srgbClr val="000000"/>
                </a:solidFill>
                <a:latin typeface="Arial Black" pitchFamily="34" charset="0"/>
              </a:rPr>
              <a:t>KEMROC IS A FULLY ERKAT REMAKE </a:t>
            </a:r>
          </a:p>
        </p:txBody>
      </p:sp>
      <p:sp>
        <p:nvSpPr>
          <p:cNvPr id="8" name="Textfeld 7"/>
          <p:cNvSpPr txBox="1"/>
          <p:nvPr/>
        </p:nvSpPr>
        <p:spPr bwMode="gray">
          <a:xfrm>
            <a:off x="4099491" y="3099945"/>
            <a:ext cx="4177417" cy="3748719"/>
          </a:xfrm>
          <a:prstGeom prst="rect">
            <a:avLst/>
          </a:prstGeom>
          <a:noFill/>
        </p:spPr>
        <p:txBody>
          <a:bodyPr wrap="square" rtlCol="0">
            <a:spAutoFit/>
          </a:bodyPr>
          <a:lstStyle/>
          <a:p>
            <a:pPr>
              <a:lnSpc>
                <a:spcPct val="95000"/>
              </a:lnSpc>
              <a:spcBef>
                <a:spcPts val="400"/>
              </a:spcBef>
            </a:pPr>
            <a:r>
              <a:rPr lang="de-DE" sz="1600" b="1" dirty="0"/>
              <a:t>KEMROC – Germany</a:t>
            </a:r>
          </a:p>
          <a:p>
            <a:pPr>
              <a:lnSpc>
                <a:spcPct val="95000"/>
              </a:lnSpc>
              <a:spcBef>
                <a:spcPts val="400"/>
              </a:spcBef>
            </a:pPr>
            <a:r>
              <a:rPr lang="de-DE" sz="1600" b="1" dirty="0" err="1"/>
              <a:t>Previously</a:t>
            </a:r>
            <a:r>
              <a:rPr lang="de-DE" sz="1600" b="1" dirty="0"/>
              <a:t> ERKET (</a:t>
            </a:r>
            <a:r>
              <a:rPr lang="de-DE" sz="1600" b="1" dirty="0" err="1"/>
              <a:t>subsidary</a:t>
            </a:r>
            <a:r>
              <a:rPr lang="de-DE" sz="1600" b="1" dirty="0"/>
              <a:t> </a:t>
            </a:r>
            <a:r>
              <a:rPr lang="de-DE" sz="1600" b="1" dirty="0" err="1"/>
              <a:t>of</a:t>
            </a:r>
            <a:r>
              <a:rPr lang="de-DE" sz="1600" b="1" dirty="0"/>
              <a:t> ERKAT)</a:t>
            </a:r>
          </a:p>
          <a:p>
            <a:pPr>
              <a:lnSpc>
                <a:spcPct val="95000"/>
              </a:lnSpc>
              <a:spcBef>
                <a:spcPts val="400"/>
              </a:spcBef>
            </a:pPr>
            <a:endParaRPr lang="de-DE" sz="1600" b="1" dirty="0"/>
          </a:p>
          <a:p>
            <a:pPr>
              <a:lnSpc>
                <a:spcPct val="95000"/>
              </a:lnSpc>
              <a:spcBef>
                <a:spcPts val="400"/>
              </a:spcBef>
            </a:pPr>
            <a:r>
              <a:rPr lang="de-DE" sz="1600" b="1" dirty="0"/>
              <a:t>Transverse Drum Cutters</a:t>
            </a:r>
          </a:p>
          <a:p>
            <a:pPr marL="171450" indent="-171450">
              <a:lnSpc>
                <a:spcPct val="95000"/>
              </a:lnSpc>
              <a:spcBef>
                <a:spcPts val="400"/>
              </a:spcBef>
              <a:buFont typeface="Arial" panose="020B0604020202020204" pitchFamily="34" charset="0"/>
              <a:buChar char="•"/>
            </a:pPr>
            <a:r>
              <a:rPr lang="de-DE" sz="1600" dirty="0"/>
              <a:t>KR Series </a:t>
            </a:r>
            <a:r>
              <a:rPr lang="de-DE" sz="1600" dirty="0" err="1"/>
              <a:t>for</a:t>
            </a:r>
            <a:r>
              <a:rPr lang="de-DE" sz="1600" dirty="0"/>
              <a:t> </a:t>
            </a:r>
            <a:r>
              <a:rPr lang="de-DE" sz="1600" dirty="0" err="1"/>
              <a:t>carriers</a:t>
            </a:r>
            <a:r>
              <a:rPr lang="de-DE" sz="1600" dirty="0"/>
              <a:t> </a:t>
            </a:r>
            <a:r>
              <a:rPr lang="de-DE" sz="1600" dirty="0" err="1"/>
              <a:t>from</a:t>
            </a:r>
            <a:r>
              <a:rPr lang="de-DE" sz="1600" dirty="0"/>
              <a:t> 0.6 – 125 t </a:t>
            </a:r>
          </a:p>
          <a:p>
            <a:pPr marL="171450" indent="-171450">
              <a:lnSpc>
                <a:spcPct val="95000"/>
              </a:lnSpc>
              <a:spcBef>
                <a:spcPts val="400"/>
              </a:spcBef>
              <a:buFont typeface="Arial" panose="020B0604020202020204" pitchFamily="34" charset="0"/>
              <a:buChar char="•"/>
            </a:pPr>
            <a:endParaRPr lang="de-DE" sz="1600" dirty="0"/>
          </a:p>
          <a:p>
            <a:pPr>
              <a:lnSpc>
                <a:spcPct val="95000"/>
              </a:lnSpc>
              <a:spcBef>
                <a:spcPts val="400"/>
              </a:spcBef>
            </a:pPr>
            <a:r>
              <a:rPr lang="de-DE" sz="1600" b="1" dirty="0"/>
              <a:t>Axial Drum Cutters</a:t>
            </a:r>
          </a:p>
          <a:p>
            <a:pPr marL="171450" indent="-171450">
              <a:lnSpc>
                <a:spcPct val="95000"/>
              </a:lnSpc>
              <a:spcBef>
                <a:spcPts val="400"/>
              </a:spcBef>
              <a:buFont typeface="Arial" panose="020B0604020202020204" pitchFamily="34" charset="0"/>
              <a:buChar char="•"/>
            </a:pPr>
            <a:r>
              <a:rPr lang="de-DE" sz="1600" dirty="0"/>
              <a:t>KRL Series </a:t>
            </a:r>
            <a:r>
              <a:rPr lang="de-DE" sz="1600" dirty="0" err="1"/>
              <a:t>for</a:t>
            </a:r>
            <a:r>
              <a:rPr lang="de-DE" sz="1600" dirty="0"/>
              <a:t> </a:t>
            </a:r>
            <a:r>
              <a:rPr lang="de-DE" sz="1600" dirty="0" err="1"/>
              <a:t>carriers</a:t>
            </a:r>
            <a:r>
              <a:rPr lang="de-DE" sz="1600" dirty="0"/>
              <a:t> </a:t>
            </a:r>
            <a:r>
              <a:rPr lang="de-DE" sz="1600" dirty="0" err="1"/>
              <a:t>from</a:t>
            </a:r>
            <a:r>
              <a:rPr lang="de-DE" sz="1600" dirty="0"/>
              <a:t> 15 – 50 t</a:t>
            </a:r>
          </a:p>
          <a:p>
            <a:pPr marL="171450" indent="-171450">
              <a:lnSpc>
                <a:spcPct val="95000"/>
              </a:lnSpc>
              <a:spcBef>
                <a:spcPts val="400"/>
              </a:spcBef>
              <a:buFont typeface="Arial" panose="020B0604020202020204" pitchFamily="34" charset="0"/>
              <a:buChar char="•"/>
            </a:pPr>
            <a:endParaRPr lang="de-DE" sz="1600" dirty="0"/>
          </a:p>
          <a:p>
            <a:pPr>
              <a:lnSpc>
                <a:spcPct val="95000"/>
              </a:lnSpc>
              <a:spcBef>
                <a:spcPts val="400"/>
              </a:spcBef>
            </a:pPr>
            <a:r>
              <a:rPr lang="de-DE" sz="1600" b="1" dirty="0" err="1"/>
              <a:t>Rotator</a:t>
            </a:r>
            <a:r>
              <a:rPr lang="de-DE" sz="1600" b="1" dirty="0"/>
              <a:t> Units</a:t>
            </a:r>
          </a:p>
          <a:p>
            <a:pPr marL="171450" indent="-171450">
              <a:lnSpc>
                <a:spcPct val="95000"/>
              </a:lnSpc>
              <a:spcBef>
                <a:spcPts val="400"/>
              </a:spcBef>
              <a:buFont typeface="Arial" panose="020B0604020202020204" pitchFamily="34" charset="0"/>
              <a:buChar char="•"/>
            </a:pPr>
            <a:r>
              <a:rPr lang="de-DE" sz="1600" dirty="0"/>
              <a:t>KRM Series </a:t>
            </a:r>
            <a:r>
              <a:rPr lang="de-DE" sz="1600" dirty="0" err="1"/>
              <a:t>for</a:t>
            </a:r>
            <a:r>
              <a:rPr lang="de-DE" sz="1600" dirty="0"/>
              <a:t> </a:t>
            </a:r>
            <a:r>
              <a:rPr lang="de-DE" sz="1600" dirty="0" err="1"/>
              <a:t>carriers</a:t>
            </a:r>
            <a:r>
              <a:rPr lang="de-DE" sz="1600" dirty="0"/>
              <a:t> </a:t>
            </a:r>
            <a:r>
              <a:rPr lang="de-DE" sz="1600" dirty="0" err="1"/>
              <a:t>from</a:t>
            </a:r>
            <a:r>
              <a:rPr lang="de-DE" sz="1600" dirty="0"/>
              <a:t> 2 – 70 t</a:t>
            </a:r>
          </a:p>
          <a:p>
            <a:pPr>
              <a:lnSpc>
                <a:spcPct val="95000"/>
              </a:lnSpc>
              <a:spcBef>
                <a:spcPts val="400"/>
              </a:spcBef>
            </a:pPr>
            <a:endParaRPr lang="de-DE" sz="1600" dirty="0"/>
          </a:p>
          <a:p>
            <a:pPr marL="171450" indent="-171450">
              <a:lnSpc>
                <a:spcPct val="95000"/>
              </a:lnSpc>
              <a:spcBef>
                <a:spcPts val="400"/>
              </a:spcBef>
              <a:buFont typeface="Arial" panose="020B0604020202020204" pitchFamily="34" charset="0"/>
              <a:buChar char="•"/>
            </a:pPr>
            <a:endParaRPr lang="de-DE" sz="1600" dirty="0">
              <a:hlinkClick r:id="rId5"/>
            </a:endParaRPr>
          </a:p>
        </p:txBody>
      </p:sp>
      <p:sp>
        <p:nvSpPr>
          <p:cNvPr id="11" name="Textfeld 10"/>
          <p:cNvSpPr txBox="1"/>
          <p:nvPr/>
        </p:nvSpPr>
        <p:spPr bwMode="gray">
          <a:xfrm>
            <a:off x="9032891" y="2334020"/>
            <a:ext cx="2916969" cy="501676"/>
          </a:xfrm>
          <a:prstGeom prst="rect">
            <a:avLst/>
          </a:prstGeom>
          <a:noFill/>
        </p:spPr>
        <p:txBody>
          <a:bodyPr wrap="square" rtlCol="0">
            <a:spAutoFit/>
          </a:bodyPr>
          <a:lstStyle/>
          <a:p>
            <a:pPr>
              <a:lnSpc>
                <a:spcPct val="95000"/>
              </a:lnSpc>
              <a:spcBef>
                <a:spcPts val="400"/>
              </a:spcBef>
            </a:pPr>
            <a:r>
              <a:rPr lang="de-DE" sz="2800" b="1" dirty="0">
                <a:solidFill>
                  <a:srgbClr val="FF0000"/>
                </a:solidFill>
              </a:rPr>
              <a:t>Erkat </a:t>
            </a:r>
            <a:r>
              <a:rPr lang="de-DE" sz="2800" b="1" dirty="0" err="1">
                <a:solidFill>
                  <a:srgbClr val="FF0000"/>
                </a:solidFill>
              </a:rPr>
              <a:t>remake</a:t>
            </a:r>
            <a:r>
              <a:rPr lang="de-DE" sz="2800" b="1" dirty="0">
                <a:solidFill>
                  <a:srgbClr val="FF0000"/>
                </a:solidFill>
              </a:rPr>
              <a:t> !</a:t>
            </a:r>
            <a:endParaRPr lang="en-US" sz="2800" b="1" dirty="0" err="1">
              <a:solidFill>
                <a:srgbClr val="FF0000"/>
              </a:solidFill>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2" name="Grafik 1"/>
          <p:cNvPicPr>
            <a:picLocks noChangeAspect="1"/>
          </p:cNvPicPr>
          <p:nvPr/>
        </p:nvPicPr>
        <p:blipFill>
          <a:blip r:embed="rId7"/>
          <a:stretch>
            <a:fillRect/>
          </a:stretch>
        </p:blipFill>
        <p:spPr>
          <a:xfrm>
            <a:off x="412853" y="2438902"/>
            <a:ext cx="2651975" cy="3767806"/>
          </a:xfrm>
          <a:prstGeom prst="rect">
            <a:avLst/>
          </a:prstGeom>
        </p:spPr>
      </p:pic>
      <p:pic>
        <p:nvPicPr>
          <p:cNvPr id="3" name="Grafik 2"/>
          <p:cNvPicPr>
            <a:picLocks noChangeAspect="1"/>
          </p:cNvPicPr>
          <p:nvPr/>
        </p:nvPicPr>
        <p:blipFill>
          <a:blip r:embed="rId8"/>
          <a:stretch>
            <a:fillRect/>
          </a:stretch>
        </p:blipFill>
        <p:spPr>
          <a:xfrm>
            <a:off x="8904316" y="2835696"/>
            <a:ext cx="2950994" cy="3434120"/>
          </a:xfrm>
          <a:prstGeom prst="rect">
            <a:avLst/>
          </a:prstGeom>
        </p:spPr>
      </p:pic>
      <p:pic>
        <p:nvPicPr>
          <p:cNvPr id="4" name="Grafik 3"/>
          <p:cNvPicPr>
            <a:picLocks noChangeAspect="1"/>
          </p:cNvPicPr>
          <p:nvPr/>
        </p:nvPicPr>
        <p:blipFill>
          <a:blip r:embed="rId9"/>
          <a:stretch>
            <a:fillRect/>
          </a:stretch>
        </p:blipFill>
        <p:spPr>
          <a:xfrm>
            <a:off x="4190391" y="2488794"/>
            <a:ext cx="2353245" cy="346903"/>
          </a:xfrm>
          <a:prstGeom prst="rect">
            <a:avLst/>
          </a:prstGeom>
        </p:spPr>
      </p:pic>
      <p:sp>
        <p:nvSpPr>
          <p:cNvPr id="5" name="Textfeld 4"/>
          <p:cNvSpPr txBox="1"/>
          <p:nvPr/>
        </p:nvSpPr>
        <p:spPr bwMode="gray">
          <a:xfrm flipH="1">
            <a:off x="5356924" y="1938523"/>
            <a:ext cx="4507993" cy="326243"/>
          </a:xfrm>
          <a:prstGeom prst="rect">
            <a:avLst/>
          </a:prstGeom>
          <a:noFill/>
        </p:spPr>
        <p:txBody>
          <a:bodyPr wrap="square" rtlCol="0">
            <a:spAutoFit/>
          </a:bodyPr>
          <a:lstStyle/>
          <a:p>
            <a:pPr>
              <a:lnSpc>
                <a:spcPct val="95000"/>
              </a:lnSpc>
              <a:spcBef>
                <a:spcPts val="400"/>
              </a:spcBef>
            </a:pPr>
            <a:r>
              <a:rPr lang="de-DE" sz="1600" b="1" dirty="0">
                <a:solidFill>
                  <a:srgbClr val="FF0000"/>
                </a:solidFill>
              </a:rPr>
              <a:t>Start </a:t>
            </a:r>
            <a:r>
              <a:rPr lang="de-DE" sz="1600" b="1" dirty="0" err="1">
                <a:solidFill>
                  <a:srgbClr val="FF0000"/>
                </a:solidFill>
              </a:rPr>
              <a:t>of</a:t>
            </a:r>
            <a:r>
              <a:rPr lang="de-DE" sz="1600" b="1" dirty="0">
                <a:solidFill>
                  <a:srgbClr val="FF0000"/>
                </a:solidFill>
              </a:rPr>
              <a:t> </a:t>
            </a:r>
            <a:r>
              <a:rPr lang="de-DE" sz="1600" b="1" dirty="0" err="1">
                <a:solidFill>
                  <a:srgbClr val="FF0000"/>
                </a:solidFill>
              </a:rPr>
              <a:t>promoton</a:t>
            </a:r>
            <a:r>
              <a:rPr lang="de-DE" sz="1600" b="1" dirty="0">
                <a:solidFill>
                  <a:srgbClr val="FF0000"/>
                </a:solidFill>
              </a:rPr>
              <a:t>: </a:t>
            </a:r>
            <a:r>
              <a:rPr lang="de-DE" sz="1600" b="1" dirty="0" err="1">
                <a:solidFill>
                  <a:srgbClr val="FF0000"/>
                </a:solidFill>
              </a:rPr>
              <a:t>February</a:t>
            </a:r>
            <a:r>
              <a:rPr lang="de-DE" sz="1600" b="1" dirty="0">
                <a:solidFill>
                  <a:srgbClr val="FF0000"/>
                </a:solidFill>
              </a:rPr>
              <a:t> 2020</a:t>
            </a:r>
          </a:p>
        </p:txBody>
      </p:sp>
    </p:spTree>
    <p:extLst>
      <p:ext uri="{BB962C8B-B14F-4D97-AF65-F5344CB8AC3E}">
        <p14:creationId xmlns:p14="http://schemas.microsoft.com/office/powerpoint/2010/main" val="3763103453"/>
      </p:ext>
    </p:extLst>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KEMROC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8" name="Textfeld 7"/>
          <p:cNvSpPr txBox="1"/>
          <p:nvPr/>
        </p:nvSpPr>
        <p:spPr bwMode="gray">
          <a:xfrm>
            <a:off x="412853" y="2522925"/>
            <a:ext cx="5328592" cy="923330"/>
          </a:xfrm>
          <a:prstGeom prst="rect">
            <a:avLst/>
          </a:prstGeom>
          <a:noFill/>
        </p:spPr>
        <p:txBody>
          <a:bodyPr wrap="square" rtlCol="0">
            <a:spAutoFit/>
          </a:bodyPr>
          <a:lstStyle/>
          <a:p>
            <a:r>
              <a:rPr lang="de-DE" dirty="0"/>
              <a:t>13 Transverse drum </a:t>
            </a:r>
            <a:r>
              <a:rPr lang="de-DE" dirty="0" err="1"/>
              <a:t>cutter</a:t>
            </a:r>
            <a:r>
              <a:rPr lang="de-DE" dirty="0"/>
              <a:t> </a:t>
            </a:r>
            <a:r>
              <a:rPr lang="de-DE" dirty="0" err="1"/>
              <a:t>models</a:t>
            </a:r>
            <a:r>
              <a:rPr lang="de-DE" dirty="0"/>
              <a:t> </a:t>
            </a:r>
            <a:r>
              <a:rPr lang="de-DE" dirty="0" err="1"/>
              <a:t>with</a:t>
            </a:r>
            <a:r>
              <a:rPr lang="de-DE" dirty="0"/>
              <a:t> </a:t>
            </a:r>
            <a:r>
              <a:rPr lang="de-DE" dirty="0" err="1"/>
              <a:t>gear</a:t>
            </a:r>
            <a:r>
              <a:rPr lang="de-DE" dirty="0"/>
              <a:t> </a:t>
            </a:r>
            <a:r>
              <a:rPr lang="de-DE" dirty="0" err="1"/>
              <a:t>drive</a:t>
            </a:r>
            <a:r>
              <a:rPr lang="de-DE" dirty="0"/>
              <a:t> </a:t>
            </a:r>
            <a:r>
              <a:rPr lang="de-DE" dirty="0" err="1"/>
              <a:t>For</a:t>
            </a:r>
            <a:r>
              <a:rPr lang="de-DE" dirty="0"/>
              <a:t> </a:t>
            </a:r>
            <a:r>
              <a:rPr lang="de-DE" dirty="0" err="1"/>
              <a:t>excavators</a:t>
            </a:r>
            <a:r>
              <a:rPr lang="de-DE" dirty="0"/>
              <a:t> 0.6 </a:t>
            </a:r>
            <a:r>
              <a:rPr lang="de-DE" dirty="0" err="1"/>
              <a:t>to</a:t>
            </a:r>
            <a:r>
              <a:rPr lang="de-DE" dirty="0"/>
              <a:t> 125 </a:t>
            </a:r>
            <a:r>
              <a:rPr lang="de-DE" dirty="0" err="1"/>
              <a:t>tons</a:t>
            </a:r>
            <a:r>
              <a:rPr lang="de-DE" dirty="0"/>
              <a:t>                                                              (</a:t>
            </a:r>
            <a:r>
              <a:rPr lang="de-DE" dirty="0" err="1"/>
              <a:t>exactly</a:t>
            </a:r>
            <a:r>
              <a:rPr lang="de-DE" dirty="0"/>
              <a:t> </a:t>
            </a:r>
            <a:r>
              <a:rPr lang="de-DE" dirty="0" err="1"/>
              <a:t>the</a:t>
            </a:r>
            <a:r>
              <a:rPr lang="de-DE" dirty="0"/>
              <a:t> same </a:t>
            </a:r>
            <a:r>
              <a:rPr lang="de-DE" dirty="0" err="1"/>
              <a:t>range</a:t>
            </a:r>
            <a:r>
              <a:rPr lang="de-DE" dirty="0"/>
              <a:t> </a:t>
            </a:r>
            <a:r>
              <a:rPr lang="de-DE" dirty="0" err="1"/>
              <a:t>as</a:t>
            </a:r>
            <a:r>
              <a:rPr lang="de-DE" dirty="0"/>
              <a:t> ERKAT)</a:t>
            </a:r>
            <a:endParaRPr lang="de-DE" sz="1600" dirty="0">
              <a:hlinkClick r:id="rId5"/>
            </a:endParaRPr>
          </a:p>
        </p:txBody>
      </p:sp>
      <p:sp>
        <p:nvSpPr>
          <p:cNvPr id="11" name="Textfeld 10"/>
          <p:cNvSpPr txBox="1"/>
          <p:nvPr/>
        </p:nvSpPr>
        <p:spPr bwMode="gray">
          <a:xfrm>
            <a:off x="412854" y="1398425"/>
            <a:ext cx="3502367" cy="501676"/>
          </a:xfrm>
          <a:prstGeom prst="rect">
            <a:avLst/>
          </a:prstGeom>
          <a:noFill/>
        </p:spPr>
        <p:txBody>
          <a:bodyPr wrap="square" rtlCol="0">
            <a:spAutoFit/>
          </a:bodyPr>
          <a:lstStyle/>
          <a:p>
            <a:pPr>
              <a:lnSpc>
                <a:spcPct val="95000"/>
              </a:lnSpc>
              <a:spcBef>
                <a:spcPts val="400"/>
              </a:spcBef>
            </a:pPr>
            <a:r>
              <a:rPr lang="de-DE" sz="2800" b="1" dirty="0">
                <a:solidFill>
                  <a:srgbClr val="FF0000"/>
                </a:solidFill>
              </a:rPr>
              <a:t>ERKAT </a:t>
            </a:r>
            <a:r>
              <a:rPr lang="de-DE" sz="2800" b="1" dirty="0" err="1">
                <a:solidFill>
                  <a:srgbClr val="FF0000"/>
                </a:solidFill>
              </a:rPr>
              <a:t>remake</a:t>
            </a:r>
            <a:r>
              <a:rPr lang="de-DE" sz="2800" b="1" dirty="0">
                <a:solidFill>
                  <a:srgbClr val="FF0000"/>
                </a:solidFill>
              </a:rPr>
              <a:t> !</a:t>
            </a:r>
            <a:endParaRPr lang="en-US" sz="2800" b="1" dirty="0" err="1">
              <a:solidFill>
                <a:srgbClr val="FF0000"/>
              </a:solidFill>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6" name="Grafik 5"/>
          <p:cNvPicPr>
            <a:picLocks noChangeAspect="1"/>
          </p:cNvPicPr>
          <p:nvPr/>
        </p:nvPicPr>
        <p:blipFill>
          <a:blip r:embed="rId7"/>
          <a:stretch>
            <a:fillRect/>
          </a:stretch>
        </p:blipFill>
        <p:spPr>
          <a:xfrm>
            <a:off x="2594101" y="3457800"/>
            <a:ext cx="1381491" cy="1652576"/>
          </a:xfrm>
          <a:prstGeom prst="rect">
            <a:avLst/>
          </a:prstGeom>
        </p:spPr>
      </p:pic>
      <p:pic>
        <p:nvPicPr>
          <p:cNvPr id="9" name="Grafik 8"/>
          <p:cNvPicPr>
            <a:picLocks noChangeAspect="1"/>
          </p:cNvPicPr>
          <p:nvPr/>
        </p:nvPicPr>
        <p:blipFill>
          <a:blip r:embed="rId8"/>
          <a:stretch>
            <a:fillRect/>
          </a:stretch>
        </p:blipFill>
        <p:spPr>
          <a:xfrm>
            <a:off x="412853" y="3714405"/>
            <a:ext cx="1792044" cy="2046536"/>
          </a:xfrm>
          <a:prstGeom prst="rect">
            <a:avLst/>
          </a:prstGeom>
        </p:spPr>
      </p:pic>
      <p:sp>
        <p:nvSpPr>
          <p:cNvPr id="10" name="Textfeld 9"/>
          <p:cNvSpPr txBox="1"/>
          <p:nvPr/>
        </p:nvSpPr>
        <p:spPr bwMode="gray">
          <a:xfrm>
            <a:off x="412853" y="2100474"/>
            <a:ext cx="3954352" cy="355482"/>
          </a:xfrm>
          <a:prstGeom prst="rect">
            <a:avLst/>
          </a:prstGeom>
          <a:noFill/>
        </p:spPr>
        <p:txBody>
          <a:bodyPr wrap="none" rtlCol="0">
            <a:spAutoFit/>
          </a:bodyPr>
          <a:lstStyle/>
          <a:p>
            <a:pPr>
              <a:lnSpc>
                <a:spcPct val="95000"/>
              </a:lnSpc>
              <a:spcBef>
                <a:spcPts val="400"/>
              </a:spcBef>
            </a:pPr>
            <a:r>
              <a:rPr lang="de-DE" b="1" u="sng" dirty="0" err="1"/>
              <a:t>Gear</a:t>
            </a:r>
            <a:r>
              <a:rPr lang="de-DE" b="1" u="sng" dirty="0"/>
              <a:t> Drive Transverse Cutter - KR </a:t>
            </a:r>
            <a:r>
              <a:rPr lang="de-DE" b="1" u="sng" dirty="0" err="1"/>
              <a:t>series</a:t>
            </a:r>
            <a:endParaRPr lang="de-DE" b="1" u="sng" dirty="0"/>
          </a:p>
        </p:txBody>
      </p:sp>
      <p:sp>
        <p:nvSpPr>
          <p:cNvPr id="17" name="Textfeld 16"/>
          <p:cNvSpPr txBox="1"/>
          <p:nvPr/>
        </p:nvSpPr>
        <p:spPr bwMode="gray">
          <a:xfrm>
            <a:off x="6926428" y="2100474"/>
            <a:ext cx="4214680" cy="355482"/>
          </a:xfrm>
          <a:prstGeom prst="rect">
            <a:avLst/>
          </a:prstGeom>
          <a:noFill/>
        </p:spPr>
        <p:txBody>
          <a:bodyPr wrap="none" rtlCol="0">
            <a:spAutoFit/>
          </a:bodyPr>
          <a:lstStyle/>
          <a:p>
            <a:pPr>
              <a:lnSpc>
                <a:spcPct val="95000"/>
              </a:lnSpc>
              <a:spcBef>
                <a:spcPts val="400"/>
              </a:spcBef>
            </a:pPr>
            <a:r>
              <a:rPr lang="de-DE" b="1" u="sng" dirty="0" err="1"/>
              <a:t>Direct</a:t>
            </a:r>
            <a:r>
              <a:rPr lang="de-DE" b="1" u="sng" dirty="0"/>
              <a:t> Drive Transverse Cutter - KRD </a:t>
            </a:r>
            <a:r>
              <a:rPr lang="de-DE" b="1" u="sng" dirty="0" err="1"/>
              <a:t>series</a:t>
            </a:r>
            <a:endParaRPr lang="de-DE" b="1" u="sng" dirty="0"/>
          </a:p>
        </p:txBody>
      </p:sp>
      <p:pic>
        <p:nvPicPr>
          <p:cNvPr id="19" name="Grafik 18"/>
          <p:cNvPicPr>
            <a:picLocks noChangeAspect="1"/>
          </p:cNvPicPr>
          <p:nvPr/>
        </p:nvPicPr>
        <p:blipFill>
          <a:blip r:embed="rId9"/>
          <a:stretch>
            <a:fillRect/>
          </a:stretch>
        </p:blipFill>
        <p:spPr>
          <a:xfrm>
            <a:off x="9097755" y="3579548"/>
            <a:ext cx="1341502" cy="1452489"/>
          </a:xfrm>
          <a:prstGeom prst="rect">
            <a:avLst/>
          </a:prstGeom>
        </p:spPr>
      </p:pic>
      <p:pic>
        <p:nvPicPr>
          <p:cNvPr id="18" name="Grafik 17"/>
          <p:cNvPicPr>
            <a:picLocks noChangeAspect="1"/>
          </p:cNvPicPr>
          <p:nvPr/>
        </p:nvPicPr>
        <p:blipFill>
          <a:blip r:embed="rId10"/>
          <a:stretch>
            <a:fillRect/>
          </a:stretch>
        </p:blipFill>
        <p:spPr>
          <a:xfrm>
            <a:off x="2346746" y="5121922"/>
            <a:ext cx="2006847" cy="1425057"/>
          </a:xfrm>
          <a:prstGeom prst="rect">
            <a:avLst/>
          </a:prstGeom>
        </p:spPr>
      </p:pic>
      <p:pic>
        <p:nvPicPr>
          <p:cNvPr id="21" name="Grafik 20"/>
          <p:cNvPicPr>
            <a:picLocks noChangeAspect="1"/>
          </p:cNvPicPr>
          <p:nvPr/>
        </p:nvPicPr>
        <p:blipFill>
          <a:blip r:embed="rId11"/>
          <a:stretch>
            <a:fillRect/>
          </a:stretch>
        </p:blipFill>
        <p:spPr>
          <a:xfrm>
            <a:off x="6978554" y="3727168"/>
            <a:ext cx="1668872" cy="2046536"/>
          </a:xfrm>
          <a:prstGeom prst="rect">
            <a:avLst/>
          </a:prstGeom>
        </p:spPr>
      </p:pic>
      <p:pic>
        <p:nvPicPr>
          <p:cNvPr id="22" name="Grafik 21"/>
          <p:cNvPicPr>
            <a:picLocks noChangeAspect="1"/>
          </p:cNvPicPr>
          <p:nvPr/>
        </p:nvPicPr>
        <p:blipFill>
          <a:blip r:embed="rId12"/>
          <a:stretch>
            <a:fillRect/>
          </a:stretch>
        </p:blipFill>
        <p:spPr>
          <a:xfrm>
            <a:off x="8846296" y="5258424"/>
            <a:ext cx="2037241" cy="1152050"/>
          </a:xfrm>
          <a:prstGeom prst="rect">
            <a:avLst/>
          </a:prstGeom>
        </p:spPr>
      </p:pic>
      <p:sp>
        <p:nvSpPr>
          <p:cNvPr id="23" name="Textfeld 22"/>
          <p:cNvSpPr txBox="1"/>
          <p:nvPr/>
        </p:nvSpPr>
        <p:spPr bwMode="gray">
          <a:xfrm>
            <a:off x="6929477" y="2501590"/>
            <a:ext cx="5260936" cy="646331"/>
          </a:xfrm>
          <a:prstGeom prst="rect">
            <a:avLst/>
          </a:prstGeom>
          <a:noFill/>
        </p:spPr>
        <p:txBody>
          <a:bodyPr wrap="square" rtlCol="0">
            <a:spAutoFit/>
          </a:bodyPr>
          <a:lstStyle/>
          <a:p>
            <a:r>
              <a:rPr lang="de-DE" dirty="0"/>
              <a:t>3 Transverse drum </a:t>
            </a:r>
            <a:r>
              <a:rPr lang="de-DE" dirty="0" err="1"/>
              <a:t>cutter</a:t>
            </a:r>
            <a:r>
              <a:rPr lang="de-DE" dirty="0"/>
              <a:t> </a:t>
            </a:r>
            <a:r>
              <a:rPr lang="de-DE" dirty="0" err="1"/>
              <a:t>models</a:t>
            </a:r>
            <a:r>
              <a:rPr lang="de-DE" dirty="0"/>
              <a:t> </a:t>
            </a:r>
            <a:r>
              <a:rPr lang="de-DE" dirty="0" err="1"/>
              <a:t>with</a:t>
            </a:r>
            <a:r>
              <a:rPr lang="de-DE" dirty="0"/>
              <a:t> </a:t>
            </a:r>
            <a:r>
              <a:rPr lang="de-DE" dirty="0" err="1"/>
              <a:t>direct</a:t>
            </a:r>
            <a:r>
              <a:rPr lang="de-DE" dirty="0"/>
              <a:t> </a:t>
            </a:r>
            <a:r>
              <a:rPr lang="de-DE" dirty="0" err="1"/>
              <a:t>drive</a:t>
            </a:r>
            <a:r>
              <a:rPr lang="de-DE" dirty="0"/>
              <a:t> </a:t>
            </a:r>
            <a:r>
              <a:rPr lang="de-DE" dirty="0" err="1"/>
              <a:t>for</a:t>
            </a:r>
            <a:r>
              <a:rPr lang="de-DE" dirty="0"/>
              <a:t> </a:t>
            </a:r>
            <a:r>
              <a:rPr lang="de-DE" dirty="0" err="1"/>
              <a:t>excavators</a:t>
            </a:r>
            <a:r>
              <a:rPr lang="de-DE" dirty="0"/>
              <a:t> 20 </a:t>
            </a:r>
            <a:r>
              <a:rPr lang="de-DE" dirty="0" err="1"/>
              <a:t>to</a:t>
            </a:r>
            <a:r>
              <a:rPr lang="de-DE" dirty="0"/>
              <a:t> 40 </a:t>
            </a:r>
            <a:r>
              <a:rPr lang="de-DE" dirty="0" err="1"/>
              <a:t>tons</a:t>
            </a:r>
            <a:r>
              <a:rPr lang="de-DE" dirty="0"/>
              <a:t> </a:t>
            </a:r>
            <a:endParaRPr lang="de-DE" sz="1600" dirty="0">
              <a:hlinkClick r:id="rId5"/>
            </a:endParaRPr>
          </a:p>
        </p:txBody>
      </p:sp>
    </p:spTree>
    <p:extLst>
      <p:ext uri="{BB962C8B-B14F-4D97-AF65-F5344CB8AC3E}">
        <p14:creationId xmlns:p14="http://schemas.microsoft.com/office/powerpoint/2010/main" val="319406880"/>
      </p:ext>
    </p:extLst>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KEMROC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8" name="Textfeld 7"/>
          <p:cNvSpPr txBox="1"/>
          <p:nvPr/>
        </p:nvSpPr>
        <p:spPr bwMode="gray">
          <a:xfrm>
            <a:off x="412854" y="2522925"/>
            <a:ext cx="5047703" cy="923330"/>
          </a:xfrm>
          <a:prstGeom prst="rect">
            <a:avLst/>
          </a:prstGeom>
          <a:noFill/>
        </p:spPr>
        <p:txBody>
          <a:bodyPr wrap="square" rtlCol="0">
            <a:spAutoFit/>
          </a:bodyPr>
          <a:lstStyle/>
          <a:p>
            <a:r>
              <a:rPr lang="de-DE" dirty="0"/>
              <a:t>4 Axial drum </a:t>
            </a:r>
            <a:r>
              <a:rPr lang="de-DE" dirty="0" err="1"/>
              <a:t>cutter</a:t>
            </a:r>
            <a:r>
              <a:rPr lang="de-DE" dirty="0"/>
              <a:t> </a:t>
            </a:r>
            <a:r>
              <a:rPr lang="de-DE" dirty="0" err="1"/>
              <a:t>models</a:t>
            </a:r>
            <a:r>
              <a:rPr lang="de-DE" dirty="0"/>
              <a:t> </a:t>
            </a:r>
          </a:p>
          <a:p>
            <a:r>
              <a:rPr lang="de-DE" dirty="0" err="1"/>
              <a:t>for</a:t>
            </a:r>
            <a:r>
              <a:rPr lang="de-DE" dirty="0"/>
              <a:t> </a:t>
            </a:r>
            <a:r>
              <a:rPr lang="de-DE" dirty="0" err="1"/>
              <a:t>excavators</a:t>
            </a:r>
            <a:r>
              <a:rPr lang="de-DE" dirty="0"/>
              <a:t> 15 </a:t>
            </a:r>
            <a:r>
              <a:rPr lang="de-DE" dirty="0" err="1"/>
              <a:t>to</a:t>
            </a:r>
            <a:r>
              <a:rPr lang="de-DE" dirty="0"/>
              <a:t> 55 </a:t>
            </a:r>
            <a:r>
              <a:rPr lang="de-DE" dirty="0" err="1"/>
              <a:t>tons</a:t>
            </a:r>
            <a:r>
              <a:rPr lang="de-DE" dirty="0"/>
              <a:t>                                                              (same </a:t>
            </a:r>
            <a:r>
              <a:rPr lang="de-DE" dirty="0" err="1"/>
              <a:t>as</a:t>
            </a:r>
            <a:r>
              <a:rPr lang="de-DE" dirty="0"/>
              <a:t> ERKAT ERL700/1100 </a:t>
            </a:r>
            <a:r>
              <a:rPr lang="de-DE" dirty="0" err="1"/>
              <a:t>concept</a:t>
            </a:r>
            <a:r>
              <a:rPr lang="de-DE" dirty="0"/>
              <a:t>)</a:t>
            </a:r>
            <a:endParaRPr lang="de-DE" sz="1600" dirty="0">
              <a:hlinkClick r:id="rId5"/>
            </a:endParaRPr>
          </a:p>
        </p:txBody>
      </p:sp>
      <p:sp>
        <p:nvSpPr>
          <p:cNvPr id="11" name="Textfeld 10"/>
          <p:cNvSpPr txBox="1"/>
          <p:nvPr/>
        </p:nvSpPr>
        <p:spPr bwMode="gray">
          <a:xfrm>
            <a:off x="412854" y="1398425"/>
            <a:ext cx="3502367" cy="501676"/>
          </a:xfrm>
          <a:prstGeom prst="rect">
            <a:avLst/>
          </a:prstGeom>
          <a:noFill/>
        </p:spPr>
        <p:txBody>
          <a:bodyPr wrap="square" rtlCol="0">
            <a:spAutoFit/>
          </a:bodyPr>
          <a:lstStyle/>
          <a:p>
            <a:pPr>
              <a:lnSpc>
                <a:spcPct val="95000"/>
              </a:lnSpc>
              <a:spcBef>
                <a:spcPts val="400"/>
              </a:spcBef>
            </a:pPr>
            <a:r>
              <a:rPr lang="de-DE" sz="2800" b="1" dirty="0">
                <a:solidFill>
                  <a:srgbClr val="FF0000"/>
                </a:solidFill>
              </a:rPr>
              <a:t>ERKAT </a:t>
            </a:r>
            <a:r>
              <a:rPr lang="de-DE" sz="2800" b="1" dirty="0" err="1">
                <a:solidFill>
                  <a:srgbClr val="FF0000"/>
                </a:solidFill>
              </a:rPr>
              <a:t>remake</a:t>
            </a:r>
            <a:r>
              <a:rPr lang="de-DE" sz="2800" b="1" dirty="0">
                <a:solidFill>
                  <a:srgbClr val="FF0000"/>
                </a:solidFill>
              </a:rPr>
              <a:t> !</a:t>
            </a:r>
            <a:endParaRPr lang="en-US" sz="2800" b="1" dirty="0" err="1">
              <a:solidFill>
                <a:srgbClr val="FF0000"/>
              </a:solidFill>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10" name="Textfeld 9"/>
          <p:cNvSpPr txBox="1"/>
          <p:nvPr/>
        </p:nvSpPr>
        <p:spPr bwMode="gray">
          <a:xfrm>
            <a:off x="412854" y="2100474"/>
            <a:ext cx="3032497" cy="355482"/>
          </a:xfrm>
          <a:prstGeom prst="rect">
            <a:avLst/>
          </a:prstGeom>
          <a:noFill/>
        </p:spPr>
        <p:txBody>
          <a:bodyPr wrap="none" rtlCol="0">
            <a:spAutoFit/>
          </a:bodyPr>
          <a:lstStyle/>
          <a:p>
            <a:pPr>
              <a:lnSpc>
                <a:spcPct val="95000"/>
              </a:lnSpc>
              <a:spcBef>
                <a:spcPts val="400"/>
              </a:spcBef>
            </a:pPr>
            <a:r>
              <a:rPr lang="de-DE" b="1" u="sng" dirty="0"/>
              <a:t>Axial Drum Cutter - KRL </a:t>
            </a:r>
            <a:r>
              <a:rPr lang="de-DE" b="1" u="sng" dirty="0" err="1"/>
              <a:t>series</a:t>
            </a:r>
            <a:endParaRPr lang="de-DE" b="1" u="sng" dirty="0"/>
          </a:p>
        </p:txBody>
      </p:sp>
      <p:pic>
        <p:nvPicPr>
          <p:cNvPr id="2" name="Grafik 1"/>
          <p:cNvPicPr>
            <a:picLocks noChangeAspect="1"/>
          </p:cNvPicPr>
          <p:nvPr/>
        </p:nvPicPr>
        <p:blipFill>
          <a:blip r:embed="rId7"/>
          <a:stretch>
            <a:fillRect/>
          </a:stretch>
        </p:blipFill>
        <p:spPr>
          <a:xfrm>
            <a:off x="6462971" y="1900102"/>
            <a:ext cx="1704977" cy="1757499"/>
          </a:xfrm>
          <a:prstGeom prst="rect">
            <a:avLst/>
          </a:prstGeom>
        </p:spPr>
      </p:pic>
      <p:pic>
        <p:nvPicPr>
          <p:cNvPr id="3" name="Grafik 2"/>
          <p:cNvPicPr>
            <a:picLocks noChangeAspect="1"/>
          </p:cNvPicPr>
          <p:nvPr/>
        </p:nvPicPr>
        <p:blipFill>
          <a:blip r:embed="rId8"/>
          <a:stretch>
            <a:fillRect/>
          </a:stretch>
        </p:blipFill>
        <p:spPr>
          <a:xfrm>
            <a:off x="8712484" y="1900102"/>
            <a:ext cx="1495030" cy="1741551"/>
          </a:xfrm>
          <a:prstGeom prst="rect">
            <a:avLst/>
          </a:prstGeom>
        </p:spPr>
      </p:pic>
      <p:pic>
        <p:nvPicPr>
          <p:cNvPr id="4" name="Grafik 3"/>
          <p:cNvPicPr>
            <a:picLocks noChangeAspect="1"/>
          </p:cNvPicPr>
          <p:nvPr/>
        </p:nvPicPr>
        <p:blipFill>
          <a:blip r:embed="rId9"/>
          <a:stretch>
            <a:fillRect/>
          </a:stretch>
        </p:blipFill>
        <p:spPr>
          <a:xfrm>
            <a:off x="6067672" y="4359111"/>
            <a:ext cx="2644813" cy="1519849"/>
          </a:xfrm>
          <a:prstGeom prst="rect">
            <a:avLst/>
          </a:prstGeom>
        </p:spPr>
      </p:pic>
      <p:sp>
        <p:nvSpPr>
          <p:cNvPr id="24" name="Textfeld 23"/>
          <p:cNvSpPr txBox="1"/>
          <p:nvPr/>
        </p:nvSpPr>
        <p:spPr bwMode="gray">
          <a:xfrm>
            <a:off x="409806" y="4723581"/>
            <a:ext cx="5047703" cy="923330"/>
          </a:xfrm>
          <a:prstGeom prst="rect">
            <a:avLst/>
          </a:prstGeom>
          <a:noFill/>
        </p:spPr>
        <p:txBody>
          <a:bodyPr wrap="square" rtlCol="0">
            <a:spAutoFit/>
          </a:bodyPr>
          <a:lstStyle/>
          <a:p>
            <a:r>
              <a:rPr lang="de-DE" dirty="0"/>
              <a:t>7 </a:t>
            </a:r>
            <a:r>
              <a:rPr lang="de-DE" dirty="0" err="1"/>
              <a:t>Hydraulic</a:t>
            </a:r>
            <a:r>
              <a:rPr lang="de-DE" dirty="0"/>
              <a:t> </a:t>
            </a:r>
            <a:r>
              <a:rPr lang="de-DE" dirty="0" err="1"/>
              <a:t>rotator</a:t>
            </a:r>
            <a:r>
              <a:rPr lang="de-DE" dirty="0"/>
              <a:t> </a:t>
            </a:r>
            <a:r>
              <a:rPr lang="de-DE" dirty="0" err="1"/>
              <a:t>units</a:t>
            </a:r>
            <a:r>
              <a:rPr lang="de-DE" dirty="0"/>
              <a:t> </a:t>
            </a:r>
          </a:p>
          <a:p>
            <a:r>
              <a:rPr lang="de-DE" dirty="0" err="1"/>
              <a:t>for</a:t>
            </a:r>
            <a:r>
              <a:rPr lang="de-DE" dirty="0"/>
              <a:t> </a:t>
            </a:r>
            <a:r>
              <a:rPr lang="de-DE" dirty="0" err="1"/>
              <a:t>excavators</a:t>
            </a:r>
            <a:r>
              <a:rPr lang="de-DE" dirty="0"/>
              <a:t> 2 </a:t>
            </a:r>
            <a:r>
              <a:rPr lang="de-DE" dirty="0" err="1"/>
              <a:t>to</a:t>
            </a:r>
            <a:r>
              <a:rPr lang="de-DE" dirty="0"/>
              <a:t> 70 </a:t>
            </a:r>
            <a:r>
              <a:rPr lang="de-DE" dirty="0" err="1"/>
              <a:t>tons</a:t>
            </a:r>
            <a:r>
              <a:rPr lang="de-DE" dirty="0"/>
              <a:t>                                                              (same </a:t>
            </a:r>
            <a:r>
              <a:rPr lang="de-DE" dirty="0" err="1"/>
              <a:t>as</a:t>
            </a:r>
            <a:r>
              <a:rPr lang="de-DE" dirty="0"/>
              <a:t> ERKAT ERU </a:t>
            </a:r>
            <a:r>
              <a:rPr lang="de-DE" dirty="0" err="1"/>
              <a:t>cencept</a:t>
            </a:r>
            <a:r>
              <a:rPr lang="de-DE" dirty="0"/>
              <a:t>)</a:t>
            </a:r>
            <a:endParaRPr lang="de-DE" sz="1600" dirty="0">
              <a:hlinkClick r:id="rId5"/>
            </a:endParaRPr>
          </a:p>
        </p:txBody>
      </p:sp>
      <p:sp>
        <p:nvSpPr>
          <p:cNvPr id="25" name="Textfeld 24"/>
          <p:cNvSpPr txBox="1"/>
          <p:nvPr/>
        </p:nvSpPr>
        <p:spPr bwMode="gray">
          <a:xfrm>
            <a:off x="409806" y="4301130"/>
            <a:ext cx="2745239" cy="355482"/>
          </a:xfrm>
          <a:prstGeom prst="rect">
            <a:avLst/>
          </a:prstGeom>
          <a:noFill/>
        </p:spPr>
        <p:txBody>
          <a:bodyPr wrap="none" rtlCol="0">
            <a:spAutoFit/>
          </a:bodyPr>
          <a:lstStyle/>
          <a:p>
            <a:pPr>
              <a:lnSpc>
                <a:spcPct val="95000"/>
              </a:lnSpc>
              <a:spcBef>
                <a:spcPts val="400"/>
              </a:spcBef>
            </a:pPr>
            <a:r>
              <a:rPr lang="de-DE" b="1" u="sng" dirty="0" err="1"/>
              <a:t>Rotator</a:t>
            </a:r>
            <a:r>
              <a:rPr lang="de-DE" b="1" u="sng" dirty="0"/>
              <a:t> Units – KRM </a:t>
            </a:r>
            <a:r>
              <a:rPr lang="de-DE" b="1" u="sng" dirty="0" err="1"/>
              <a:t>series</a:t>
            </a:r>
            <a:endParaRPr lang="de-DE" b="1" u="sng" dirty="0"/>
          </a:p>
        </p:txBody>
      </p:sp>
      <p:pic>
        <p:nvPicPr>
          <p:cNvPr id="5" name="Grafik 4"/>
          <p:cNvPicPr>
            <a:picLocks noChangeAspect="1"/>
          </p:cNvPicPr>
          <p:nvPr/>
        </p:nvPicPr>
        <p:blipFill>
          <a:blip r:embed="rId10"/>
          <a:stretch>
            <a:fillRect/>
          </a:stretch>
        </p:blipFill>
        <p:spPr>
          <a:xfrm>
            <a:off x="8915268" y="4249228"/>
            <a:ext cx="2584493" cy="1415507"/>
          </a:xfrm>
          <a:prstGeom prst="rect">
            <a:avLst/>
          </a:prstGeom>
        </p:spPr>
      </p:pic>
    </p:spTree>
    <p:extLst>
      <p:ext uri="{BB962C8B-B14F-4D97-AF65-F5344CB8AC3E}">
        <p14:creationId xmlns:p14="http://schemas.microsoft.com/office/powerpoint/2010/main" val="2108053216"/>
      </p:ext>
    </p:extLst>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ANTRAQUIP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092" y="2651332"/>
            <a:ext cx="3715333" cy="3528068"/>
          </a:xfrm>
          <a:prstGeom prst="rect">
            <a:avLst/>
          </a:prstGeom>
        </p:spPr>
      </p:pic>
      <p:sp>
        <p:nvSpPr>
          <p:cNvPr id="7" name="Textfeld 6"/>
          <p:cNvSpPr txBox="1"/>
          <p:nvPr/>
        </p:nvSpPr>
        <p:spPr>
          <a:xfrm>
            <a:off x="319118" y="1910333"/>
            <a:ext cx="5252913" cy="584775"/>
          </a:xfrm>
          <a:prstGeom prst="rect">
            <a:avLst/>
          </a:prstGeom>
          <a:noFill/>
        </p:spPr>
        <p:txBody>
          <a:bodyPr wrap="none" rtlCol="0">
            <a:spAutoFit/>
          </a:bodyPr>
          <a:lstStyle/>
          <a:p>
            <a:r>
              <a:rPr lang="en-US" sz="1600" dirty="0">
                <a:solidFill>
                  <a:srgbClr val="000000"/>
                </a:solidFill>
                <a:latin typeface="Arial Black" pitchFamily="34" charset="0"/>
              </a:rPr>
              <a:t>ANTRAQUIP IS AN ERKAT REMAKE </a:t>
            </a:r>
          </a:p>
          <a:p>
            <a:r>
              <a:rPr lang="de-DE" sz="1600" dirty="0" err="1">
                <a:solidFill>
                  <a:srgbClr val="000000"/>
                </a:solidFill>
                <a:latin typeface="Arial Black" pitchFamily="34" charset="0"/>
              </a:rPr>
              <a:t>of</a:t>
            </a:r>
            <a:r>
              <a:rPr lang="de-DE" sz="1600" dirty="0">
                <a:solidFill>
                  <a:srgbClr val="000000"/>
                </a:solidFill>
                <a:latin typeface="Arial Black" pitchFamily="34" charset="0"/>
              </a:rPr>
              <a:t> </a:t>
            </a:r>
            <a:r>
              <a:rPr lang="de-DE" sz="1600" dirty="0" err="1">
                <a:solidFill>
                  <a:srgbClr val="000000"/>
                </a:solidFill>
                <a:latin typeface="Arial Black" pitchFamily="34" charset="0"/>
              </a:rPr>
              <a:t>the</a:t>
            </a:r>
            <a:r>
              <a:rPr lang="de-DE" sz="1600" dirty="0">
                <a:solidFill>
                  <a:srgbClr val="000000"/>
                </a:solidFill>
                <a:latin typeface="Arial Black" pitchFamily="34" charset="0"/>
              </a:rPr>
              <a:t> </a:t>
            </a:r>
            <a:r>
              <a:rPr lang="de-DE" sz="1600" dirty="0" err="1">
                <a:solidFill>
                  <a:srgbClr val="000000"/>
                </a:solidFill>
                <a:latin typeface="Arial Black" pitchFamily="34" charset="0"/>
              </a:rPr>
              <a:t>older</a:t>
            </a:r>
            <a:r>
              <a:rPr lang="de-DE" sz="1600" dirty="0">
                <a:solidFill>
                  <a:srgbClr val="000000"/>
                </a:solidFill>
                <a:latin typeface="Arial Black" pitchFamily="34" charset="0"/>
              </a:rPr>
              <a:t> Erkat drum </a:t>
            </a:r>
            <a:r>
              <a:rPr lang="de-DE" sz="1600" dirty="0" err="1">
                <a:solidFill>
                  <a:srgbClr val="000000"/>
                </a:solidFill>
                <a:latin typeface="Arial Black" pitchFamily="34" charset="0"/>
              </a:rPr>
              <a:t>cutters</a:t>
            </a:r>
            <a:r>
              <a:rPr lang="de-DE" sz="1600" dirty="0">
                <a:solidFill>
                  <a:srgbClr val="000000"/>
                </a:solidFill>
                <a:latin typeface="Arial Black" pitchFamily="34" charset="0"/>
              </a:rPr>
              <a:t> (not </a:t>
            </a:r>
            <a:r>
              <a:rPr lang="de-DE" sz="1600" dirty="0" err="1">
                <a:solidFill>
                  <a:srgbClr val="000000"/>
                </a:solidFill>
                <a:latin typeface="Arial Black" pitchFamily="34" charset="0"/>
              </a:rPr>
              <a:t>updated</a:t>
            </a:r>
            <a:r>
              <a:rPr lang="de-DE" sz="1600" dirty="0">
                <a:solidFill>
                  <a:srgbClr val="000000"/>
                </a:solidFill>
                <a:latin typeface="Arial Black" pitchFamily="34" charset="0"/>
              </a:rPr>
              <a:t>)</a:t>
            </a:r>
            <a:endParaRPr lang="en-US" dirty="0"/>
          </a:p>
        </p:txBody>
      </p:sp>
      <p:sp>
        <p:nvSpPr>
          <p:cNvPr id="8" name="Textfeld 7"/>
          <p:cNvSpPr txBox="1"/>
          <p:nvPr/>
        </p:nvSpPr>
        <p:spPr bwMode="gray">
          <a:xfrm>
            <a:off x="4492683" y="3856714"/>
            <a:ext cx="3888432" cy="2322687"/>
          </a:xfrm>
          <a:prstGeom prst="rect">
            <a:avLst/>
          </a:prstGeom>
          <a:noFill/>
        </p:spPr>
        <p:txBody>
          <a:bodyPr wrap="square" rtlCol="0">
            <a:spAutoFit/>
          </a:bodyPr>
          <a:lstStyle/>
          <a:p>
            <a:pPr>
              <a:lnSpc>
                <a:spcPct val="95000"/>
              </a:lnSpc>
              <a:spcBef>
                <a:spcPts val="400"/>
              </a:spcBef>
            </a:pPr>
            <a:r>
              <a:rPr lang="de-DE" sz="1600" b="1" dirty="0"/>
              <a:t>ANTRAQUIP – USA</a:t>
            </a:r>
          </a:p>
          <a:p>
            <a:pPr>
              <a:lnSpc>
                <a:spcPct val="95000"/>
              </a:lnSpc>
              <a:spcBef>
                <a:spcPts val="400"/>
              </a:spcBef>
            </a:pPr>
            <a:endParaRPr lang="de-DE" sz="1600" b="1" dirty="0"/>
          </a:p>
          <a:p>
            <a:pPr marL="171450" indent="-171450">
              <a:lnSpc>
                <a:spcPct val="95000"/>
              </a:lnSpc>
              <a:spcBef>
                <a:spcPts val="400"/>
              </a:spcBef>
              <a:buFont typeface="Arial" panose="020B0604020202020204" pitchFamily="34" charset="0"/>
              <a:buChar char="•"/>
            </a:pPr>
            <a:r>
              <a:rPr lang="de-DE" sz="1600" dirty="0"/>
              <a:t>Transverse Drum Cutters</a:t>
            </a:r>
          </a:p>
          <a:p>
            <a:pPr marL="171450" indent="-171450">
              <a:lnSpc>
                <a:spcPct val="95000"/>
              </a:lnSpc>
              <a:spcBef>
                <a:spcPts val="400"/>
              </a:spcBef>
              <a:buFont typeface="Arial" panose="020B0604020202020204" pitchFamily="34" charset="0"/>
              <a:buChar char="•"/>
            </a:pPr>
            <a:r>
              <a:rPr lang="de-DE" sz="1600" dirty="0"/>
              <a:t>AQ Series </a:t>
            </a:r>
            <a:r>
              <a:rPr lang="de-DE" sz="1600" dirty="0" err="1"/>
              <a:t>for</a:t>
            </a:r>
            <a:r>
              <a:rPr lang="de-DE" sz="1600" dirty="0"/>
              <a:t> </a:t>
            </a:r>
            <a:r>
              <a:rPr lang="de-DE" sz="1600" dirty="0" err="1"/>
              <a:t>carriers</a:t>
            </a:r>
            <a:r>
              <a:rPr lang="de-DE" sz="1600" dirty="0"/>
              <a:t> </a:t>
            </a:r>
            <a:r>
              <a:rPr lang="de-DE" sz="1600" dirty="0" err="1"/>
              <a:t>from</a:t>
            </a:r>
            <a:r>
              <a:rPr lang="de-DE" sz="1600" dirty="0"/>
              <a:t> 1 – 150 t </a:t>
            </a:r>
          </a:p>
          <a:p>
            <a:pPr marL="171450" indent="-171450">
              <a:lnSpc>
                <a:spcPct val="95000"/>
              </a:lnSpc>
              <a:spcBef>
                <a:spcPts val="400"/>
              </a:spcBef>
              <a:buFont typeface="Arial" panose="020B0604020202020204" pitchFamily="34" charset="0"/>
              <a:buChar char="•"/>
            </a:pPr>
            <a:endParaRPr lang="de-DE" sz="1600" dirty="0"/>
          </a:p>
          <a:p>
            <a:pPr marL="171450" indent="-171450">
              <a:lnSpc>
                <a:spcPct val="95000"/>
              </a:lnSpc>
              <a:spcBef>
                <a:spcPts val="400"/>
              </a:spcBef>
              <a:buFont typeface="Arial" panose="020B0604020202020204" pitchFamily="34" charset="0"/>
              <a:buChar char="•"/>
            </a:pPr>
            <a:r>
              <a:rPr lang="de-DE" sz="1600" dirty="0"/>
              <a:t>Axial Drum Cutters</a:t>
            </a:r>
          </a:p>
          <a:p>
            <a:pPr marL="171450" indent="-171450">
              <a:lnSpc>
                <a:spcPct val="95000"/>
              </a:lnSpc>
              <a:spcBef>
                <a:spcPts val="400"/>
              </a:spcBef>
              <a:buFont typeface="Arial" panose="020B0604020202020204" pitchFamily="34" charset="0"/>
              <a:buChar char="•"/>
            </a:pPr>
            <a:r>
              <a:rPr lang="de-DE" sz="1600" dirty="0"/>
              <a:t>AQ-L Series </a:t>
            </a:r>
            <a:r>
              <a:rPr lang="de-DE" sz="1600" dirty="0" err="1"/>
              <a:t>for</a:t>
            </a:r>
            <a:r>
              <a:rPr lang="de-DE" sz="1600" dirty="0"/>
              <a:t> </a:t>
            </a:r>
            <a:r>
              <a:rPr lang="de-DE" sz="1600" dirty="0" err="1"/>
              <a:t>carriers</a:t>
            </a:r>
            <a:r>
              <a:rPr lang="de-DE" sz="1600" dirty="0"/>
              <a:t> </a:t>
            </a:r>
            <a:r>
              <a:rPr lang="de-DE" sz="1600" dirty="0" err="1"/>
              <a:t>from</a:t>
            </a:r>
            <a:r>
              <a:rPr lang="de-DE" sz="1600" dirty="0"/>
              <a:t> 4 – 60 t</a:t>
            </a:r>
          </a:p>
          <a:p>
            <a:pPr marL="171450" indent="-171450">
              <a:lnSpc>
                <a:spcPct val="95000"/>
              </a:lnSpc>
              <a:spcBef>
                <a:spcPts val="400"/>
              </a:spcBef>
              <a:buFont typeface="Arial" panose="020B0604020202020204" pitchFamily="34" charset="0"/>
              <a:buChar char="•"/>
            </a:pPr>
            <a:endParaRPr lang="de-DE" sz="1600" dirty="0">
              <a:hlinkClick r:id="rId6"/>
            </a:endParaRPr>
          </a:p>
        </p:txBody>
      </p:sp>
      <p:pic>
        <p:nvPicPr>
          <p:cNvPr id="9" name="Grafik 8"/>
          <p:cNvPicPr>
            <a:picLocks noChangeAspect="1"/>
          </p:cNvPicPr>
          <p:nvPr/>
        </p:nvPicPr>
        <p:blipFill>
          <a:blip r:embed="rId7"/>
          <a:stretch>
            <a:fillRect/>
          </a:stretch>
        </p:blipFill>
        <p:spPr>
          <a:xfrm>
            <a:off x="4603237" y="3157304"/>
            <a:ext cx="1636221" cy="356734"/>
          </a:xfrm>
          <a:prstGeom prst="rect">
            <a:avLst/>
          </a:prstGeom>
        </p:spPr>
      </p:pic>
      <p:pic>
        <p:nvPicPr>
          <p:cNvPr id="10" name="Grafik 9"/>
          <p:cNvPicPr>
            <a:picLocks noChangeAspect="1"/>
          </p:cNvPicPr>
          <p:nvPr/>
        </p:nvPicPr>
        <p:blipFill>
          <a:blip r:embed="rId8"/>
          <a:stretch>
            <a:fillRect/>
          </a:stretch>
        </p:blipFill>
        <p:spPr>
          <a:xfrm>
            <a:off x="9081634" y="2879539"/>
            <a:ext cx="1910955" cy="2606574"/>
          </a:xfrm>
          <a:prstGeom prst="rect">
            <a:avLst/>
          </a:prstGeom>
        </p:spPr>
      </p:pic>
      <p:sp>
        <p:nvSpPr>
          <p:cNvPr id="11" name="Textfeld 10"/>
          <p:cNvSpPr txBox="1"/>
          <p:nvPr/>
        </p:nvSpPr>
        <p:spPr bwMode="gray">
          <a:xfrm>
            <a:off x="8578628" y="2342380"/>
            <a:ext cx="2916969" cy="501676"/>
          </a:xfrm>
          <a:prstGeom prst="rect">
            <a:avLst/>
          </a:prstGeom>
          <a:noFill/>
        </p:spPr>
        <p:txBody>
          <a:bodyPr wrap="square" rtlCol="0">
            <a:spAutoFit/>
          </a:bodyPr>
          <a:lstStyle/>
          <a:p>
            <a:pPr>
              <a:lnSpc>
                <a:spcPct val="95000"/>
              </a:lnSpc>
              <a:spcBef>
                <a:spcPts val="400"/>
              </a:spcBef>
            </a:pPr>
            <a:r>
              <a:rPr lang="de-DE" sz="2800" b="1" dirty="0">
                <a:solidFill>
                  <a:srgbClr val="FF0000"/>
                </a:solidFill>
              </a:rPr>
              <a:t>Erkat </a:t>
            </a:r>
            <a:r>
              <a:rPr lang="de-DE" sz="2800" b="1" dirty="0" err="1">
                <a:solidFill>
                  <a:srgbClr val="FF0000"/>
                </a:solidFill>
              </a:rPr>
              <a:t>remake</a:t>
            </a:r>
            <a:r>
              <a:rPr lang="de-DE" sz="2800" b="1" dirty="0">
                <a:solidFill>
                  <a:srgbClr val="FF0000"/>
                </a:solidFill>
              </a:rPr>
              <a:t> !</a:t>
            </a:r>
            <a:endParaRPr lang="en-US" sz="2800" b="1" dirty="0" err="1">
              <a:solidFill>
                <a:srgbClr val="FF0000"/>
              </a:solidFill>
            </a:endParaRPr>
          </a:p>
        </p:txBody>
      </p:sp>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446741831"/>
      </p:ext>
    </p:extLst>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363395" y="1085674"/>
            <a:ext cx="7269111" cy="769441"/>
          </a:xfrm>
          <a:prstGeom prst="rect">
            <a:avLst/>
          </a:prstGeom>
          <a:noFill/>
        </p:spPr>
        <p:txBody>
          <a:bodyPr wrap="square" rtlCol="0">
            <a:spAutoFit/>
          </a:bodyPr>
          <a:lstStyle/>
          <a:p>
            <a:r>
              <a:rPr lang="en-US" sz="1600" dirty="0">
                <a:solidFill>
                  <a:srgbClr val="FF0000"/>
                </a:solidFill>
                <a:latin typeface="Arial Black" panose="020B0A04020102020204" pitchFamily="34" charset="0"/>
              </a:rPr>
              <a:t>DRUM CUTTER WITH DRIECT DRIVE</a:t>
            </a:r>
          </a:p>
          <a:p>
            <a:r>
              <a:rPr lang="de-DE" sz="1600" dirty="0">
                <a:solidFill>
                  <a:srgbClr val="FF0000"/>
                </a:solidFill>
                <a:latin typeface="Arial Black" panose="020B0A04020102020204" pitchFamily="34" charset="0"/>
              </a:rPr>
              <a:t>such </a:t>
            </a:r>
            <a:r>
              <a:rPr lang="de-DE" sz="1600" dirty="0" err="1">
                <a:solidFill>
                  <a:srgbClr val="FF0000"/>
                </a:solidFill>
                <a:latin typeface="Arial Black" panose="020B0A04020102020204" pitchFamily="34" charset="0"/>
              </a:rPr>
              <a:t>as</a:t>
            </a:r>
            <a:r>
              <a:rPr lang="de-DE" sz="1600" dirty="0">
                <a:solidFill>
                  <a:srgbClr val="FF0000"/>
                </a:solidFill>
                <a:latin typeface="Arial Black" panose="020B0A04020102020204" pitchFamily="34" charset="0"/>
              </a:rPr>
              <a:t> </a:t>
            </a:r>
            <a:r>
              <a:rPr lang="de-DE" sz="1600" dirty="0" err="1">
                <a:solidFill>
                  <a:srgbClr val="FF0000"/>
                </a:solidFill>
                <a:latin typeface="Arial Black" panose="020B0A04020102020204" pitchFamily="34" charset="0"/>
              </a:rPr>
              <a:t>Simex</a:t>
            </a:r>
            <a:r>
              <a:rPr lang="de-DE" sz="1600" dirty="0">
                <a:solidFill>
                  <a:srgbClr val="FF0000"/>
                </a:solidFill>
                <a:latin typeface="Arial Black" panose="020B0A04020102020204" pitchFamily="34" charset="0"/>
              </a:rPr>
              <a:t>, </a:t>
            </a:r>
            <a:r>
              <a:rPr lang="de-DE" sz="1600" dirty="0" err="1">
                <a:solidFill>
                  <a:srgbClr val="FF0000"/>
                </a:solidFill>
                <a:latin typeface="Arial Black" panose="020B0A04020102020204" pitchFamily="34" charset="0"/>
              </a:rPr>
              <a:t>Rockwheel</a:t>
            </a:r>
            <a:r>
              <a:rPr lang="de-DE" sz="1600" dirty="0">
                <a:solidFill>
                  <a:srgbClr val="FF0000"/>
                </a:solidFill>
                <a:latin typeface="Arial Black" panose="020B0A04020102020204" pitchFamily="34" charset="0"/>
              </a:rPr>
              <a:t>, MB, etc.</a:t>
            </a:r>
            <a:endParaRPr lang="en-US" sz="800" dirty="0">
              <a:solidFill>
                <a:srgbClr val="FF0000"/>
              </a:solidFill>
              <a:latin typeface="Arial Black" panose="020B0A04020102020204" pitchFamily="34" charset="0"/>
            </a:endParaRPr>
          </a:p>
          <a:p>
            <a:r>
              <a:rPr lang="en-US" sz="1200" dirty="0">
                <a:solidFill>
                  <a:srgbClr val="FF0000"/>
                </a:solidFill>
                <a:latin typeface="Arial Black" panose="020B0A04020102020204" pitchFamily="34" charset="0"/>
              </a:rPr>
              <a:t>Very Simple Design, Drums directly mounted onto Drive Shaft of the Hydraulic Motor</a:t>
            </a:r>
            <a:endParaRPr lang="de-DE" sz="1200" dirty="0">
              <a:solidFill>
                <a:srgbClr val="FF0000"/>
              </a:solidFill>
              <a:latin typeface="Arial Black" panose="020B0A04020102020204" pitchFamily="34" charset="0"/>
            </a:endParaRPr>
          </a:p>
        </p:txBody>
      </p:sp>
      <p:sp>
        <p:nvSpPr>
          <p:cNvPr id="4" name="Textfeld 3"/>
          <p:cNvSpPr txBox="1"/>
          <p:nvPr/>
        </p:nvSpPr>
        <p:spPr>
          <a:xfrm>
            <a:off x="3938271" y="2450717"/>
            <a:ext cx="6535615" cy="3985706"/>
          </a:xfrm>
          <a:prstGeom prst="rect">
            <a:avLst/>
          </a:prstGeom>
          <a:noFill/>
        </p:spPr>
        <p:txBody>
          <a:bodyPr wrap="square" rtlCol="0">
            <a:spAutoFit/>
          </a:bodyPr>
          <a:lstStyle/>
          <a:p>
            <a:r>
              <a:rPr lang="de-DE" sz="1100" dirty="0" err="1">
                <a:latin typeface="Arial Black" panose="020B0A04020102020204" pitchFamily="34" charset="0"/>
              </a:rPr>
              <a:t>Disadvantages</a:t>
            </a:r>
            <a:r>
              <a:rPr lang="de-DE" sz="1100" dirty="0">
                <a:latin typeface="Arial Black" panose="020B0A04020102020204" pitchFamily="34" charset="0"/>
              </a:rPr>
              <a:t>:</a:t>
            </a:r>
          </a:p>
          <a:p>
            <a:pPr marL="171450" indent="-171450">
              <a:buFont typeface="Arial" panose="020B0604020202020204" pitchFamily="34" charset="0"/>
              <a:buChar char="•"/>
            </a:pPr>
            <a:r>
              <a:rPr lang="en-US" sz="1100" dirty="0">
                <a:latin typeface="Arial Black" panose="020B0A04020102020204" pitchFamily="34" charset="0"/>
              </a:rPr>
              <a:t>Compared with Erkat, direct driven cutters typically  have lower cutting forces and too many picks on the drums</a:t>
            </a:r>
          </a:p>
          <a:p>
            <a:pPr marL="171450" indent="-171450">
              <a:buFont typeface="Arial" panose="020B0604020202020204" pitchFamily="34" charset="0"/>
              <a:buChar char="•"/>
            </a:pPr>
            <a:r>
              <a:rPr lang="en-US" sz="1100" dirty="0">
                <a:latin typeface="Arial Black" panose="020B0A04020102020204" pitchFamily="34" charset="0"/>
              </a:rPr>
              <a:t>Direct drive drum cutters mainly are used for soft soil application. In harder application the housing and bearing system is not robust enough.</a:t>
            </a:r>
          </a:p>
          <a:p>
            <a:pPr marL="171450" indent="-171450">
              <a:buFont typeface="Arial" panose="020B0604020202020204" pitchFamily="34" charset="0"/>
              <a:buChar char="•"/>
            </a:pPr>
            <a:r>
              <a:rPr lang="en-US" sz="1100" dirty="0">
                <a:latin typeface="Arial Black" panose="020B0A04020102020204" pitchFamily="34" charset="0"/>
              </a:rPr>
              <a:t>Direct drive cutter do not have pick holder with wear resistant bushings</a:t>
            </a:r>
          </a:p>
          <a:p>
            <a:pPr marL="171450" indent="-171450">
              <a:buFont typeface="Arial" panose="020B0604020202020204" pitchFamily="34" charset="0"/>
              <a:buChar char="•"/>
            </a:pPr>
            <a:r>
              <a:rPr lang="en-US" sz="1100" dirty="0">
                <a:latin typeface="Arial Black" panose="020B0A04020102020204" pitchFamily="34" charset="0"/>
              </a:rPr>
              <a:t>On the direct drive the hydraulic motor is located between both cutting heads </a:t>
            </a:r>
            <a:r>
              <a:rPr lang="de-DE" sz="1100" dirty="0" err="1">
                <a:latin typeface="Arial Black" panose="020B0A04020102020204" pitchFamily="34" charset="0"/>
              </a:rPr>
              <a:t>and</a:t>
            </a:r>
            <a:r>
              <a:rPr lang="de-DE" sz="1100" dirty="0">
                <a:latin typeface="Arial Black" panose="020B0A04020102020204" pitchFamily="34" charset="0"/>
              </a:rPr>
              <a:t> </a:t>
            </a:r>
            <a:r>
              <a:rPr lang="de-DE" sz="1100" dirty="0" err="1">
                <a:latin typeface="Arial Black" panose="020B0A04020102020204" pitchFamily="34" charset="0"/>
              </a:rPr>
              <a:t>giving</a:t>
            </a:r>
            <a:r>
              <a:rPr lang="de-DE" sz="1100" dirty="0">
                <a:latin typeface="Arial Black" panose="020B0A04020102020204" pitchFamily="34" charset="0"/>
              </a:rPr>
              <a:t> </a:t>
            </a:r>
            <a:r>
              <a:rPr lang="de-DE" sz="1100" dirty="0" err="1">
                <a:latin typeface="Arial Black" panose="020B0A04020102020204" pitchFamily="34" charset="0"/>
              </a:rPr>
              <a:t>following</a:t>
            </a:r>
            <a:r>
              <a:rPr lang="de-DE" sz="1100" dirty="0">
                <a:latin typeface="Arial Black" panose="020B0A04020102020204" pitchFamily="34" charset="0"/>
              </a:rPr>
              <a:t> </a:t>
            </a:r>
            <a:r>
              <a:rPr lang="de-DE" sz="1100" dirty="0" err="1">
                <a:latin typeface="Arial Black" panose="020B0A04020102020204" pitchFamily="34" charset="0"/>
              </a:rPr>
              <a:t>disadvantages</a:t>
            </a:r>
            <a:r>
              <a:rPr lang="de-DE" sz="1100" dirty="0">
                <a:latin typeface="Arial Black" panose="020B0A04020102020204" pitchFamily="34" charset="0"/>
              </a:rPr>
              <a:t>:</a:t>
            </a:r>
          </a:p>
          <a:p>
            <a:r>
              <a:rPr lang="en-US" sz="1100" dirty="0">
                <a:latin typeface="Arial Black" panose="020B0A04020102020204" pitchFamily="34" charset="0"/>
              </a:rPr>
              <a:t>   a). less space for bearings what is decreasing the stability of the output shaft.</a:t>
            </a:r>
          </a:p>
          <a:p>
            <a:r>
              <a:rPr lang="en-US" sz="1100" dirty="0">
                <a:latin typeface="Arial Black" panose="020B0A04020102020204" pitchFamily="34" charset="0"/>
              </a:rPr>
              <a:t>   b). radial vibrations due to the cutting process is going straight and without any</a:t>
            </a:r>
          </a:p>
          <a:p>
            <a:r>
              <a:rPr lang="de-DE" sz="1100" dirty="0">
                <a:latin typeface="Arial Black" panose="020B0A04020102020204" pitchFamily="34" charset="0"/>
              </a:rPr>
              <a:t>        </a:t>
            </a:r>
            <a:r>
              <a:rPr lang="de-DE" sz="1100" dirty="0" err="1">
                <a:latin typeface="Arial Black" panose="020B0A04020102020204" pitchFamily="34" charset="0"/>
              </a:rPr>
              <a:t>absorbing</a:t>
            </a:r>
            <a:r>
              <a:rPr lang="de-DE" sz="1100" dirty="0">
                <a:latin typeface="Arial Black" panose="020B0A04020102020204" pitchFamily="34" charset="0"/>
              </a:rPr>
              <a:t> </a:t>
            </a:r>
            <a:r>
              <a:rPr lang="de-DE" sz="1100" dirty="0" err="1">
                <a:latin typeface="Arial Black" panose="020B0A04020102020204" pitchFamily="34" charset="0"/>
              </a:rPr>
              <a:t>to</a:t>
            </a:r>
            <a:r>
              <a:rPr lang="de-DE" sz="1100" dirty="0">
                <a:latin typeface="Arial Black" panose="020B0A04020102020204" pitchFamily="34" charset="0"/>
              </a:rPr>
              <a:t> </a:t>
            </a:r>
            <a:r>
              <a:rPr lang="de-DE" sz="1100" dirty="0" err="1">
                <a:latin typeface="Arial Black" panose="020B0A04020102020204" pitchFamily="34" charset="0"/>
              </a:rPr>
              <a:t>the</a:t>
            </a:r>
            <a:r>
              <a:rPr lang="de-DE" sz="1100" dirty="0">
                <a:latin typeface="Arial Black" panose="020B0A04020102020204" pitchFamily="34" charset="0"/>
              </a:rPr>
              <a:t> </a:t>
            </a:r>
            <a:r>
              <a:rPr lang="de-DE" sz="1100" dirty="0" err="1">
                <a:latin typeface="Arial Black" panose="020B0A04020102020204" pitchFamily="34" charset="0"/>
              </a:rPr>
              <a:t>motor</a:t>
            </a:r>
            <a:endParaRPr lang="de-DE" sz="1100" dirty="0">
              <a:latin typeface="Arial Black" panose="020B0A04020102020204" pitchFamily="34" charset="0"/>
            </a:endParaRPr>
          </a:p>
          <a:p>
            <a:r>
              <a:rPr lang="en-US" sz="1100" dirty="0">
                <a:latin typeface="Arial Black" panose="020B0A04020102020204" pitchFamily="34" charset="0"/>
              </a:rPr>
              <a:t>   c). assembling and disassembling of the motor is very complicated</a:t>
            </a:r>
          </a:p>
          <a:p>
            <a:r>
              <a:rPr lang="en-US" sz="1100" dirty="0">
                <a:latin typeface="Arial Black" panose="020B0A04020102020204" pitchFamily="34" charset="0"/>
              </a:rPr>
              <a:t>   d). On the cutters with direct drive it is not possible to change the volume /</a:t>
            </a:r>
          </a:p>
          <a:p>
            <a:r>
              <a:rPr lang="en-US" sz="1100" dirty="0">
                <a:latin typeface="Arial Black" panose="020B0A04020102020204" pitchFamily="34" charset="0"/>
              </a:rPr>
              <a:t>        displacement of the hydraulic motor to suit excavator hydraulics</a:t>
            </a:r>
          </a:p>
          <a:p>
            <a:r>
              <a:rPr lang="en-US" sz="1100" dirty="0">
                <a:latin typeface="Arial Black" panose="020B0A04020102020204" pitchFamily="34" charset="0"/>
              </a:rPr>
              <a:t>   e). cutting heads are wider than </a:t>
            </a:r>
            <a:r>
              <a:rPr lang="en-US" sz="1100" dirty="0" err="1">
                <a:latin typeface="Arial Black" panose="020B0A04020102020204" pitchFamily="34" charset="0"/>
              </a:rPr>
              <a:t>Erkat</a:t>
            </a:r>
            <a:r>
              <a:rPr lang="en-US" sz="1100" dirty="0">
                <a:latin typeface="Arial Black" panose="020B0A04020102020204" pitchFamily="34" charset="0"/>
              </a:rPr>
              <a:t> – heads</a:t>
            </a:r>
          </a:p>
          <a:p>
            <a:pPr marL="171450" indent="-171450">
              <a:buFont typeface="Arial" panose="020B0604020202020204" pitchFamily="34" charset="0"/>
              <a:buChar char="•"/>
            </a:pPr>
            <a:endParaRPr lang="en-US" sz="1100" dirty="0">
              <a:latin typeface="Arial Black" panose="020B0A04020102020204" pitchFamily="34" charset="0"/>
            </a:endParaRPr>
          </a:p>
          <a:p>
            <a:pPr marL="171450" indent="-171450">
              <a:buFont typeface="Arial" panose="020B0604020202020204" pitchFamily="34" charset="0"/>
              <a:buChar char="•"/>
            </a:pPr>
            <a:r>
              <a:rPr lang="en-US" sz="1100" dirty="0">
                <a:latin typeface="Arial Black" panose="020B0A04020102020204" pitchFamily="34" charset="0"/>
              </a:rPr>
              <a:t>Some competitors of </a:t>
            </a:r>
            <a:r>
              <a:rPr lang="en-US" sz="1100" dirty="0" err="1">
                <a:latin typeface="Arial Black" panose="020B0A04020102020204" pitchFamily="34" charset="0"/>
              </a:rPr>
              <a:t>driect</a:t>
            </a:r>
            <a:r>
              <a:rPr lang="en-US" sz="1100" dirty="0">
                <a:latin typeface="Arial Black" panose="020B0A04020102020204" pitchFamily="34" charset="0"/>
              </a:rPr>
              <a:t> drive cutters give cutting </a:t>
            </a:r>
            <a:r>
              <a:rPr lang="en-US" sz="1100" dirty="0" err="1">
                <a:latin typeface="Arial Black" panose="020B0A04020102020204" pitchFamily="34" charset="0"/>
              </a:rPr>
              <a:t>froces</a:t>
            </a:r>
            <a:r>
              <a:rPr lang="en-US" sz="1100" dirty="0">
                <a:latin typeface="Arial Black" panose="020B0A04020102020204" pitchFamily="34" charset="0"/>
              </a:rPr>
              <a:t> and torques at max. 400 - 450 bar pressure, which is unrealistic as excavators only can provide max. 320 – 350 bar! </a:t>
            </a:r>
            <a:r>
              <a:rPr lang="en-US" sz="1100" dirty="0" err="1">
                <a:latin typeface="Arial Black" panose="020B0A04020102020204" pitchFamily="34" charset="0"/>
              </a:rPr>
              <a:t>Erkat`s</a:t>
            </a:r>
            <a:r>
              <a:rPr lang="en-US" sz="1100" dirty="0">
                <a:latin typeface="Arial Black" panose="020B0A04020102020204" pitchFamily="34" charset="0"/>
              </a:rPr>
              <a:t> spec data are based on realistic 350 bar !</a:t>
            </a:r>
          </a:p>
          <a:p>
            <a:pPr marL="171450" indent="-171450">
              <a:buFont typeface="Arial" panose="020B0604020202020204" pitchFamily="34" charset="0"/>
              <a:buChar char="•"/>
            </a:pPr>
            <a:endParaRPr lang="en-US" sz="1100" dirty="0">
              <a:latin typeface="Arial Black" panose="020B0A04020102020204" pitchFamily="34" charset="0"/>
            </a:endParaRPr>
          </a:p>
          <a:p>
            <a:r>
              <a:rPr lang="en-US" sz="1100" dirty="0">
                <a:latin typeface="Arial Black" panose="020B0A04020102020204" pitchFamily="34" charset="0"/>
              </a:rPr>
              <a:t>The only advantage of direct drive cutters is the lower price, because of cheaper</a:t>
            </a:r>
          </a:p>
          <a:p>
            <a:r>
              <a:rPr lang="en-US" sz="1100" dirty="0">
                <a:latin typeface="Arial Black" panose="020B0A04020102020204" pitchFamily="34" charset="0"/>
              </a:rPr>
              <a:t>production by missing gear box for the transmission of the torque from the motor</a:t>
            </a:r>
          </a:p>
          <a:p>
            <a:r>
              <a:rPr lang="de-DE" sz="1100" dirty="0" err="1">
                <a:latin typeface="Arial Black" panose="020B0A04020102020204" pitchFamily="34" charset="0"/>
              </a:rPr>
              <a:t>to</a:t>
            </a:r>
            <a:r>
              <a:rPr lang="de-DE" sz="1100" dirty="0">
                <a:latin typeface="Arial Black" panose="020B0A04020102020204" pitchFamily="34" charset="0"/>
              </a:rPr>
              <a:t> </a:t>
            </a:r>
            <a:r>
              <a:rPr lang="de-DE" sz="1100" dirty="0" err="1">
                <a:latin typeface="Arial Black" panose="020B0A04020102020204" pitchFamily="34" charset="0"/>
              </a:rPr>
              <a:t>the</a:t>
            </a:r>
            <a:r>
              <a:rPr lang="de-DE" sz="1100" dirty="0">
                <a:latin typeface="Arial Black" panose="020B0A04020102020204" pitchFamily="34" charset="0"/>
              </a:rPr>
              <a:t> </a:t>
            </a:r>
            <a:r>
              <a:rPr lang="de-DE" sz="1100" dirty="0" err="1">
                <a:latin typeface="Arial Black" panose="020B0A04020102020204" pitchFamily="34" charset="0"/>
              </a:rPr>
              <a:t>cutting</a:t>
            </a:r>
            <a:r>
              <a:rPr lang="de-DE" sz="1100" dirty="0">
                <a:latin typeface="Arial Black" panose="020B0A04020102020204" pitchFamily="34" charset="0"/>
              </a:rPr>
              <a:t> </a:t>
            </a:r>
            <a:r>
              <a:rPr lang="de-DE" sz="1100" dirty="0" err="1">
                <a:latin typeface="Arial Black" panose="020B0A04020102020204" pitchFamily="34" charset="0"/>
              </a:rPr>
              <a:t>head</a:t>
            </a:r>
            <a:r>
              <a:rPr lang="de-DE" sz="1100" dirty="0">
                <a:latin typeface="Arial Black" panose="020B0A04020102020204" pitchFamily="34" charset="0"/>
              </a:rPr>
              <a:t>.</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73" y="1347814"/>
            <a:ext cx="1929663" cy="238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276" y="3575050"/>
            <a:ext cx="1243118" cy="150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COMPETITORS</a:t>
            </a:r>
          </a:p>
        </p:txBody>
      </p:sp>
      <p:pic>
        <p:nvPicPr>
          <p:cNvPr id="12" name="Grafik 1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71155" y="-3556"/>
            <a:ext cx="1356897" cy="1351370"/>
          </a:xfrm>
          <a:prstGeom prst="rect">
            <a:avLst/>
          </a:prstGeom>
        </p:spPr>
      </p:pic>
      <p:pic>
        <p:nvPicPr>
          <p:cNvPr id="15" name="Grafik 14"/>
          <p:cNvPicPr>
            <a:picLocks noChangeAspect="1"/>
          </p:cNvPicPr>
          <p:nvPr/>
        </p:nvPicPr>
        <p:blipFill>
          <a:blip r:embed="rId6"/>
          <a:stretch>
            <a:fillRect/>
          </a:stretch>
        </p:blipFill>
        <p:spPr>
          <a:xfrm>
            <a:off x="1980229" y="5243939"/>
            <a:ext cx="1448569" cy="1507957"/>
          </a:xfrm>
          <a:prstGeom prst="rect">
            <a:avLst/>
          </a:prstGeom>
        </p:spPr>
      </p:pic>
      <p:pic>
        <p:nvPicPr>
          <p:cNvPr id="5" name="Grafik 4"/>
          <p:cNvPicPr>
            <a:picLocks noChangeAspect="1"/>
          </p:cNvPicPr>
          <p:nvPr/>
        </p:nvPicPr>
        <p:blipFill>
          <a:blip r:embed="rId7"/>
          <a:stretch>
            <a:fillRect/>
          </a:stretch>
        </p:blipFill>
        <p:spPr>
          <a:xfrm>
            <a:off x="109101" y="4143025"/>
            <a:ext cx="1749806" cy="1660617"/>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56040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9"/>
          <p:cNvSpPr txBox="1">
            <a:spLocks noChangeArrowheads="1"/>
          </p:cNvSpPr>
          <p:nvPr/>
        </p:nvSpPr>
        <p:spPr bwMode="auto">
          <a:xfrm>
            <a:off x="4004672" y="1738915"/>
            <a:ext cx="2819400" cy="93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1400" i="0" dirty="0">
                <a:solidFill>
                  <a:srgbClr val="0070C0"/>
                </a:solidFill>
                <a:latin typeface="Arial Black" pitchFamily="34" charset="0"/>
              </a:rPr>
              <a:t>SIMEX</a:t>
            </a:r>
            <a:r>
              <a:rPr lang="en-US" sz="1200" i="0" dirty="0">
                <a:solidFill>
                  <a:srgbClr val="0070C0"/>
                </a:solidFill>
                <a:latin typeface="Arial Black" pitchFamily="34" charset="0"/>
              </a:rPr>
              <a:t>  </a:t>
            </a:r>
          </a:p>
          <a:p>
            <a:pPr>
              <a:spcBef>
                <a:spcPct val="20000"/>
              </a:spcBef>
              <a:buClr>
                <a:srgbClr val="FF9900"/>
              </a:buClr>
              <a:buSzPct val="120000"/>
            </a:pPr>
            <a:r>
              <a:rPr lang="en-US" sz="1200" i="0" dirty="0">
                <a:solidFill>
                  <a:srgbClr val="0070C0"/>
                </a:solidFill>
                <a:latin typeface="Arial Black" pitchFamily="34" charset="0"/>
              </a:rPr>
              <a:t>Direct drive system, No gear</a:t>
            </a:r>
          </a:p>
          <a:p>
            <a:pPr>
              <a:spcBef>
                <a:spcPct val="20000"/>
              </a:spcBef>
              <a:buClr>
                <a:srgbClr val="FF9900"/>
              </a:buClr>
              <a:buSzPct val="120000"/>
            </a:pPr>
            <a:r>
              <a:rPr lang="en-US" sz="1200" i="0" dirty="0">
                <a:solidFill>
                  <a:srgbClr val="0070C0"/>
                </a:solidFill>
                <a:latin typeface="Arial Black" pitchFamily="34" charset="0"/>
              </a:rPr>
              <a:t>Hydraulic motor fitted on drum drive shaft </a:t>
            </a:r>
          </a:p>
        </p:txBody>
      </p:sp>
      <p:sp>
        <p:nvSpPr>
          <p:cNvPr id="169988" name="Text Box 10"/>
          <p:cNvSpPr txBox="1">
            <a:spLocks noChangeArrowheads="1"/>
          </p:cNvSpPr>
          <p:nvPr/>
        </p:nvSpPr>
        <p:spPr bwMode="auto">
          <a:xfrm>
            <a:off x="8018506" y="1701974"/>
            <a:ext cx="3144837" cy="134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1400" i="0" dirty="0">
                <a:latin typeface="Arial Black" pitchFamily="34" charset="0"/>
              </a:rPr>
              <a:t>ERKAT</a:t>
            </a:r>
            <a:r>
              <a:rPr lang="en-US" sz="1200" i="0" dirty="0">
                <a:latin typeface="Arial Black" pitchFamily="34" charset="0"/>
              </a:rPr>
              <a:t>  </a:t>
            </a:r>
          </a:p>
          <a:p>
            <a:pPr>
              <a:spcBef>
                <a:spcPct val="20000"/>
              </a:spcBef>
              <a:buClr>
                <a:srgbClr val="FF9900"/>
              </a:buClr>
              <a:buSzPct val="120000"/>
            </a:pPr>
            <a:r>
              <a:rPr lang="en-US" sz="1200" i="0" dirty="0">
                <a:latin typeface="Arial Black" pitchFamily="34" charset="0"/>
              </a:rPr>
              <a:t>Robust sturdy gear drive</a:t>
            </a:r>
          </a:p>
          <a:p>
            <a:pPr>
              <a:spcBef>
                <a:spcPct val="20000"/>
              </a:spcBef>
              <a:buClr>
                <a:srgbClr val="FF9900"/>
              </a:buClr>
              <a:buSzPct val="120000"/>
            </a:pPr>
            <a:r>
              <a:rPr lang="en-US" sz="1200" i="0" dirty="0">
                <a:latin typeface="Arial Black" pitchFamily="34" charset="0"/>
              </a:rPr>
              <a:t>Hydraulic motor “decoupled” from drum drive shaft, </a:t>
            </a:r>
          </a:p>
          <a:p>
            <a:pPr>
              <a:spcBef>
                <a:spcPct val="20000"/>
              </a:spcBef>
              <a:buClr>
                <a:srgbClr val="FF9900"/>
              </a:buClr>
              <a:buSzPct val="120000"/>
            </a:pPr>
            <a:r>
              <a:rPr lang="en-US" sz="1200" i="0" dirty="0">
                <a:latin typeface="Arial Black" pitchFamily="34" charset="0"/>
              </a:rPr>
              <a:t>Cutting drums fitted on massive output shaft system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386" y="3219119"/>
            <a:ext cx="4173125" cy="331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207449" y="3147832"/>
            <a:ext cx="2036135" cy="1754326"/>
          </a:xfrm>
          <a:prstGeom prst="rect">
            <a:avLst/>
          </a:prstGeom>
          <a:solidFill>
            <a:schemeClr val="bg1"/>
          </a:solidFill>
        </p:spPr>
        <p:txBody>
          <a:bodyPr wrap="none" rtlCol="0">
            <a:spAutoFit/>
          </a:bodyPr>
          <a:lstStyle/>
          <a:p>
            <a:r>
              <a:rPr lang="de-DE" dirty="0"/>
              <a:t>                                   </a:t>
            </a:r>
          </a:p>
          <a:p>
            <a:endParaRPr lang="de-DE" dirty="0"/>
          </a:p>
          <a:p>
            <a:endParaRPr lang="de-DE" dirty="0"/>
          </a:p>
          <a:p>
            <a:endParaRPr lang="de-DE" dirty="0"/>
          </a:p>
          <a:p>
            <a:endParaRPr lang="de-DE" dirty="0"/>
          </a:p>
          <a:p>
            <a:endParaRPr lang="de-DE"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888" y="2625304"/>
            <a:ext cx="2460176" cy="398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p:cNvSpPr txBox="1">
            <a:spLocks noChangeArrowheads="1"/>
          </p:cNvSpPr>
          <p:nvPr/>
        </p:nvSpPr>
        <p:spPr bwMode="auto">
          <a:xfrm>
            <a:off x="879408" y="1754896"/>
            <a:ext cx="2819400" cy="93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1400" i="0" dirty="0" err="1">
                <a:solidFill>
                  <a:srgbClr val="0070C0"/>
                </a:solidFill>
                <a:latin typeface="Arial Black" pitchFamily="34" charset="0"/>
              </a:rPr>
              <a:t>Rockwheel</a:t>
            </a:r>
            <a:r>
              <a:rPr lang="en-US" sz="1400" i="0" dirty="0">
                <a:solidFill>
                  <a:srgbClr val="0070C0"/>
                </a:solidFill>
                <a:latin typeface="Arial Black" pitchFamily="34" charset="0"/>
              </a:rPr>
              <a:t> </a:t>
            </a:r>
            <a:r>
              <a:rPr lang="en-US" sz="1200" i="0" dirty="0">
                <a:solidFill>
                  <a:srgbClr val="0070C0"/>
                </a:solidFill>
                <a:latin typeface="Arial Black" pitchFamily="34" charset="0"/>
              </a:rPr>
              <a:t> </a:t>
            </a:r>
          </a:p>
          <a:p>
            <a:pPr>
              <a:spcBef>
                <a:spcPct val="20000"/>
              </a:spcBef>
              <a:buClr>
                <a:srgbClr val="FF9900"/>
              </a:buClr>
              <a:buSzPct val="120000"/>
            </a:pPr>
            <a:r>
              <a:rPr lang="en-US" sz="1200" i="0" dirty="0">
                <a:solidFill>
                  <a:srgbClr val="0070C0"/>
                </a:solidFill>
                <a:latin typeface="Arial Black" pitchFamily="34" charset="0"/>
              </a:rPr>
              <a:t>Direct drive system, No gear</a:t>
            </a:r>
          </a:p>
          <a:p>
            <a:pPr>
              <a:spcBef>
                <a:spcPct val="20000"/>
              </a:spcBef>
              <a:buClr>
                <a:srgbClr val="FF9900"/>
              </a:buClr>
              <a:buSzPct val="120000"/>
            </a:pPr>
            <a:r>
              <a:rPr lang="en-US" sz="1200" i="0" dirty="0">
                <a:solidFill>
                  <a:srgbClr val="0070C0"/>
                </a:solidFill>
                <a:latin typeface="Arial Black" pitchFamily="34" charset="0"/>
              </a:rPr>
              <a:t>Hydraulic motor fitted on drum drive shaft </a:t>
            </a:r>
          </a:p>
        </p:txBody>
      </p:sp>
      <p:sp>
        <p:nvSpPr>
          <p:cNvPr id="3" name="Textfeld 2"/>
          <p:cNvSpPr txBox="1"/>
          <p:nvPr/>
        </p:nvSpPr>
        <p:spPr>
          <a:xfrm>
            <a:off x="3048794" y="3043880"/>
            <a:ext cx="872355" cy="3416320"/>
          </a:xfrm>
          <a:prstGeom prst="rect">
            <a:avLst/>
          </a:prstGeom>
          <a:solidFill>
            <a:schemeClr val="bg1"/>
          </a:solidFill>
        </p:spPr>
        <p:txBody>
          <a:bodyPr wrap="none" rtlCol="0">
            <a:spAutoFit/>
          </a:bodyPr>
          <a:lstStyle/>
          <a:p>
            <a:r>
              <a:rPr lang="de-DE" dirty="0"/>
              <a:t>        </a:t>
            </a:r>
          </a:p>
          <a:p>
            <a:endParaRPr lang="de-DE" dirty="0"/>
          </a:p>
          <a:p>
            <a:endParaRPr lang="de-DE" dirty="0"/>
          </a:p>
          <a:p>
            <a:endParaRPr lang="de-DE" dirty="0"/>
          </a:p>
          <a:p>
            <a:r>
              <a:rPr lang="de-DE" dirty="0"/>
              <a:t>             </a:t>
            </a:r>
          </a:p>
          <a:p>
            <a:endParaRPr lang="de-DE" dirty="0"/>
          </a:p>
          <a:p>
            <a:endParaRPr lang="de-DE" dirty="0"/>
          </a:p>
          <a:p>
            <a:endParaRPr lang="de-DE" dirty="0"/>
          </a:p>
          <a:p>
            <a:endParaRPr lang="de-DE" dirty="0"/>
          </a:p>
          <a:p>
            <a:endParaRPr lang="de-DE" dirty="0"/>
          </a:p>
          <a:p>
            <a:endParaRPr lang="de-DE" dirty="0"/>
          </a:p>
          <a:p>
            <a:endParaRPr lang="en-US"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084" y="3043880"/>
            <a:ext cx="2301081" cy="3567232"/>
          </a:xfrm>
          <a:prstGeom prst="rect">
            <a:avLst/>
          </a:prstGeom>
        </p:spPr>
      </p:pic>
      <p:sp>
        <p:nvSpPr>
          <p:cNvPr id="13" name="Title 56"/>
          <p:cNvSpPr>
            <a:spLocks noGrp="1"/>
          </p:cNvSpPr>
          <p:nvPr>
            <p:ph type="title"/>
          </p:nvPr>
        </p:nvSpPr>
        <p:spPr>
          <a:xfrm>
            <a:off x="412853" y="540007"/>
            <a:ext cx="9966960" cy="525401"/>
          </a:xfrm>
        </p:spPr>
        <p:txBody>
          <a:bodyPr>
            <a:normAutofit fontScale="90000"/>
          </a:bodyPr>
          <a:lstStyle/>
          <a:p>
            <a:r>
              <a:rPr lang="en-US" dirty="0"/>
              <a:t>MAIN COMPETITOR</a:t>
            </a:r>
            <a:br>
              <a:rPr lang="en-US" dirty="0"/>
            </a:br>
            <a:endParaRPr lang="en-US" sz="2400" dirty="0"/>
          </a:p>
        </p:txBody>
      </p:sp>
      <p:pic>
        <p:nvPicPr>
          <p:cNvPr id="14" name="Grafik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sp>
        <p:nvSpPr>
          <p:cNvPr id="16" name="Rectangle 3"/>
          <p:cNvSpPr>
            <a:spLocks noChangeArrowheads="1"/>
          </p:cNvSpPr>
          <p:nvPr/>
        </p:nvSpPr>
        <p:spPr bwMode="gray">
          <a:xfrm>
            <a:off x="550401" y="859507"/>
            <a:ext cx="52985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Difference between direct driven </a:t>
            </a:r>
          </a:p>
          <a:p>
            <a:pPr algn="l">
              <a:spcBef>
                <a:spcPct val="0"/>
              </a:spcBef>
              <a:buClrTx/>
              <a:buFontTx/>
              <a:buNone/>
            </a:pPr>
            <a:r>
              <a:rPr lang="en-US" sz="2000" b="1" dirty="0">
                <a:solidFill>
                  <a:schemeClr val="tx2"/>
                </a:solidFill>
              </a:rPr>
              <a:t>and gear driven drum cutters</a:t>
            </a:r>
          </a:p>
        </p:txBody>
      </p:sp>
      <p:pic>
        <p:nvPicPr>
          <p:cNvPr id="17" name="Grafik 1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58172813"/>
      </p:ext>
    </p:extLst>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5" name="Picture 5" descr="Simex Dri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3221" y="4175214"/>
            <a:ext cx="2115901" cy="167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SIMEX &lt;&lt;</a:t>
            </a:r>
            <a:endParaRPr lang="en-US" b="1" dirty="0">
              <a:latin typeface="Arial Black"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253" y="3339107"/>
            <a:ext cx="4173125" cy="331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3157" y="4071560"/>
            <a:ext cx="3346398" cy="1881495"/>
          </a:xfrm>
          <a:prstGeom prst="rect">
            <a:avLst/>
          </a:prstGeom>
        </p:spPr>
      </p:pic>
      <p:sp>
        <p:nvSpPr>
          <p:cNvPr id="13" name="Textfeld 12"/>
          <p:cNvSpPr txBox="1"/>
          <p:nvPr/>
        </p:nvSpPr>
        <p:spPr>
          <a:xfrm>
            <a:off x="3267104" y="3243353"/>
            <a:ext cx="449162" cy="3416320"/>
          </a:xfrm>
          <a:prstGeom prst="rect">
            <a:avLst/>
          </a:prstGeom>
          <a:solidFill>
            <a:schemeClr val="bg1"/>
          </a:solidFill>
        </p:spPr>
        <p:txBody>
          <a:bodyPr wrap="none" rtlCol="0">
            <a:spAutoFit/>
          </a:bodyPr>
          <a:lstStyle/>
          <a:p>
            <a:r>
              <a:rPr lang="de-DE" dirty="0"/>
              <a:t>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en-US" dirty="0"/>
          </a:p>
        </p:txBody>
      </p:sp>
      <p:sp>
        <p:nvSpPr>
          <p:cNvPr id="12" name="Title 56"/>
          <p:cNvSpPr>
            <a:spLocks noGrp="1"/>
          </p:cNvSpPr>
          <p:nvPr>
            <p:ph type="title"/>
          </p:nvPr>
        </p:nvSpPr>
        <p:spPr>
          <a:xfrm>
            <a:off x="412853" y="540007"/>
            <a:ext cx="9966960" cy="525401"/>
          </a:xfrm>
        </p:spPr>
        <p:txBody>
          <a:bodyPr>
            <a:normAutofit fontScale="90000"/>
          </a:bodyPr>
          <a:lstStyle/>
          <a:p>
            <a:r>
              <a:rPr lang="en-US" dirty="0"/>
              <a:t>MAIN COMPETITOR</a:t>
            </a:r>
            <a:br>
              <a:rPr lang="en-US" dirty="0"/>
            </a:br>
            <a:endParaRPr lang="en-US" sz="2400" dirty="0"/>
          </a:p>
        </p:txBody>
      </p:sp>
      <p:pic>
        <p:nvPicPr>
          <p:cNvPr id="14" name="Grafik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5" name="Grafik 1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17" name="Text Box 5"/>
          <p:cNvSpPr txBox="1">
            <a:spLocks noChangeArrowheads="1"/>
          </p:cNvSpPr>
          <p:nvPr/>
        </p:nvSpPr>
        <p:spPr bwMode="auto">
          <a:xfrm>
            <a:off x="1300024" y="1973097"/>
            <a:ext cx="80648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b="1" i="0" baseline="-12000" dirty="0">
                <a:solidFill>
                  <a:schemeClr val="accent2"/>
                </a:solidFill>
                <a:latin typeface="Arial Black" pitchFamily="34" charset="0"/>
              </a:rPr>
              <a:t>Simple Design</a:t>
            </a:r>
          </a:p>
          <a:p>
            <a:pPr>
              <a:spcBef>
                <a:spcPct val="20000"/>
              </a:spcBef>
              <a:buClr>
                <a:srgbClr val="FF9900"/>
              </a:buClr>
              <a:buSzPct val="120000"/>
            </a:pPr>
            <a:r>
              <a:rPr lang="en-US" b="1" i="0" baseline="-12000" dirty="0">
                <a:solidFill>
                  <a:schemeClr val="accent2"/>
                </a:solidFill>
                <a:latin typeface="Arial Black" pitchFamily="34" charset="0"/>
              </a:rPr>
              <a:t>Drums directly mounted onto the Drive Shaft of the Hydraulic Motor</a:t>
            </a:r>
          </a:p>
          <a:p>
            <a:pPr>
              <a:spcBef>
                <a:spcPct val="20000"/>
              </a:spcBef>
              <a:buClr>
                <a:srgbClr val="FF9900"/>
              </a:buClr>
              <a:buSzPct val="120000"/>
            </a:pPr>
            <a:r>
              <a:rPr lang="en-US" sz="3600" b="1" i="0" baseline="-12000" dirty="0">
                <a:solidFill>
                  <a:schemeClr val="accent2"/>
                </a:solidFill>
                <a:latin typeface="Arial Black" pitchFamily="34" charset="0"/>
              </a:rPr>
              <a:t>No Gear Drive !</a:t>
            </a:r>
          </a:p>
        </p:txBody>
      </p:sp>
      <p:pic>
        <p:nvPicPr>
          <p:cNvPr id="2" name="Grafik 1"/>
          <p:cNvPicPr>
            <a:picLocks noChangeAspect="1"/>
          </p:cNvPicPr>
          <p:nvPr/>
        </p:nvPicPr>
        <p:blipFill>
          <a:blip r:embed="rId7"/>
          <a:stretch>
            <a:fillRect/>
          </a:stretch>
        </p:blipFill>
        <p:spPr>
          <a:xfrm>
            <a:off x="8930232" y="3394757"/>
            <a:ext cx="2491749" cy="2687892"/>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28068095"/>
      </p:ext>
    </p:extLst>
  </p:cSld>
  <p:clrMapOvr>
    <a:masterClrMapping/>
  </p:clrMapOvr>
  <p:transition spd="med">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536" y="1482217"/>
            <a:ext cx="3218076" cy="521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544" y="3033733"/>
            <a:ext cx="2438400" cy="1981200"/>
          </a:xfrm>
          <a:prstGeom prst="rect">
            <a:avLst/>
          </a:prstGeom>
        </p:spPr>
      </p:pic>
      <p:pic>
        <p:nvPicPr>
          <p:cNvPr id="2" name="Grafik 1"/>
          <p:cNvPicPr>
            <a:picLocks noChangeAspect="1"/>
          </p:cNvPicPr>
          <p:nvPr/>
        </p:nvPicPr>
        <p:blipFill>
          <a:blip r:embed="rId5"/>
          <a:stretch>
            <a:fillRect/>
          </a:stretch>
        </p:blipFill>
        <p:spPr>
          <a:xfrm>
            <a:off x="758773" y="3116029"/>
            <a:ext cx="3560275" cy="3466584"/>
          </a:xfrm>
          <a:prstGeom prst="rect">
            <a:avLst/>
          </a:prstGeom>
        </p:spPr>
      </p:pic>
      <p:sp>
        <p:nvSpPr>
          <p:cNvPr id="8" name="Text Box 5"/>
          <p:cNvSpPr txBox="1">
            <a:spLocks noChangeArrowheads="1"/>
          </p:cNvSpPr>
          <p:nvPr/>
        </p:nvSpPr>
        <p:spPr bwMode="auto">
          <a:xfrm>
            <a:off x="1029940" y="1712122"/>
            <a:ext cx="8064896"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2800" b="1" i="0" baseline="-12000" dirty="0">
                <a:solidFill>
                  <a:schemeClr val="accent2"/>
                </a:solidFill>
                <a:latin typeface="+mn-lt"/>
              </a:rPr>
              <a:t>No Gear Drive !</a:t>
            </a:r>
          </a:p>
          <a:p>
            <a:pPr>
              <a:spcBef>
                <a:spcPct val="20000"/>
              </a:spcBef>
              <a:buClr>
                <a:srgbClr val="FF9900"/>
              </a:buClr>
              <a:buSzPct val="120000"/>
            </a:pPr>
            <a:r>
              <a:rPr lang="en-US" sz="2000" i="0" baseline="-12000" dirty="0">
                <a:solidFill>
                  <a:schemeClr val="accent2"/>
                </a:solidFill>
                <a:latin typeface="+mn-lt"/>
              </a:rPr>
              <a:t>Very Simple Design with direct drive concept</a:t>
            </a:r>
          </a:p>
          <a:p>
            <a:pPr>
              <a:spcBef>
                <a:spcPct val="20000"/>
              </a:spcBef>
              <a:buClr>
                <a:srgbClr val="FF9900"/>
              </a:buClr>
              <a:buSzPct val="120000"/>
            </a:pPr>
            <a:r>
              <a:rPr lang="en-US" sz="2000" i="0" baseline="-12000" dirty="0">
                <a:solidFill>
                  <a:schemeClr val="accent2"/>
                </a:solidFill>
                <a:latin typeface="+mn-lt"/>
              </a:rPr>
              <a:t>Drums mounted onto the drive shaft of the hydraulic motor</a:t>
            </a:r>
          </a:p>
        </p:txBody>
      </p:sp>
      <p:sp>
        <p:nvSpPr>
          <p:cNvPr id="10" name="Text Box 5"/>
          <p:cNvSpPr txBox="1">
            <a:spLocks noChangeArrowheads="1"/>
          </p:cNvSpPr>
          <p:nvPr/>
        </p:nvSpPr>
        <p:spPr bwMode="auto">
          <a:xfrm>
            <a:off x="8560546" y="5091207"/>
            <a:ext cx="2130254"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b="1" i="0" baseline="-12000" dirty="0">
                <a:solidFill>
                  <a:schemeClr val="accent2"/>
                </a:solidFill>
                <a:latin typeface="Arial Black" pitchFamily="34" charset="0"/>
              </a:rPr>
              <a:t>Empty housing,</a:t>
            </a:r>
          </a:p>
          <a:p>
            <a:pPr>
              <a:spcBef>
                <a:spcPct val="20000"/>
              </a:spcBef>
              <a:buClr>
                <a:srgbClr val="FF9900"/>
              </a:buClr>
              <a:buSzPct val="120000"/>
            </a:pPr>
            <a:r>
              <a:rPr lang="en-US" b="1" i="0" baseline="-12000" dirty="0">
                <a:solidFill>
                  <a:schemeClr val="accent2"/>
                </a:solidFill>
                <a:latin typeface="Arial Black" pitchFamily="34" charset="0"/>
              </a:rPr>
              <a:t>only hoses inside</a:t>
            </a:r>
          </a:p>
        </p:txBody>
      </p:sp>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ROCKWHEEL &lt;&lt;</a:t>
            </a:r>
            <a:endParaRPr lang="en-US" b="1" dirty="0">
              <a:latin typeface="Arial Black" pitchFamily="34" charset="0"/>
            </a:endParaRPr>
          </a:p>
        </p:txBody>
      </p:sp>
      <p:pic>
        <p:nvPicPr>
          <p:cNvPr id="13" name="Grafik 1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15" name="Grafi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840125408"/>
      </p:ext>
    </p:extLst>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ROCKWHEEL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15" name="Text Box 3"/>
          <p:cNvSpPr txBox="1">
            <a:spLocks noChangeArrowheads="1"/>
          </p:cNvSpPr>
          <p:nvPr/>
        </p:nvSpPr>
        <p:spPr bwMode="auto">
          <a:xfrm>
            <a:off x="574292" y="1628655"/>
            <a:ext cx="3960812"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1600" i="0" dirty="0">
                <a:latin typeface="Arial Black" pitchFamily="34" charset="0"/>
              </a:rPr>
              <a:t>Simple Direct drive, </a:t>
            </a:r>
          </a:p>
          <a:p>
            <a:pPr marL="285750" indent="-285750">
              <a:spcBef>
                <a:spcPct val="20000"/>
              </a:spcBef>
              <a:buClr>
                <a:srgbClr val="FF9900"/>
              </a:buClr>
              <a:buSzPct val="120000"/>
              <a:buFont typeface="Arial" panose="020B0604020202020204" pitchFamily="34" charset="0"/>
              <a:buChar char="•"/>
            </a:pPr>
            <a:r>
              <a:rPr lang="en-US" sz="1600" i="0" dirty="0">
                <a:latin typeface="Arial Black" pitchFamily="34" charset="0"/>
              </a:rPr>
              <a:t>hydraulic motor fitted on drum drive shaft, no reduction gear </a:t>
            </a:r>
          </a:p>
          <a:p>
            <a:pPr marL="285750" indent="-285750">
              <a:spcBef>
                <a:spcPct val="20000"/>
              </a:spcBef>
              <a:buClr>
                <a:srgbClr val="FF9900"/>
              </a:buClr>
              <a:buSzPct val="120000"/>
              <a:buFont typeface="Arial" panose="020B0604020202020204" pitchFamily="34" charset="0"/>
              <a:buChar char="•"/>
            </a:pPr>
            <a:r>
              <a:rPr lang="en-US" sz="1600" i="0" dirty="0">
                <a:latin typeface="Arial Black" pitchFamily="34" charset="0"/>
              </a:rPr>
              <a:t>Gear box housing is part of the hydraulic motor!</a:t>
            </a:r>
          </a:p>
        </p:txBody>
      </p:sp>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548" y="3005419"/>
            <a:ext cx="2231008" cy="361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9540" y="3089311"/>
            <a:ext cx="214304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5266" y="2193504"/>
            <a:ext cx="2395212" cy="204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3374" y="4373571"/>
            <a:ext cx="2404955" cy="21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fik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1613" y="2193503"/>
            <a:ext cx="1511101" cy="3498964"/>
          </a:xfrm>
          <a:prstGeom prst="rect">
            <a:avLst/>
          </a:prstGeom>
        </p:spPr>
      </p:pic>
      <p:pic>
        <p:nvPicPr>
          <p:cNvPr id="22" name="Grafik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634527924"/>
      </p:ext>
    </p:extLst>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ROCKWHEEL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2" name="Textfeld 1"/>
          <p:cNvSpPr txBox="1"/>
          <p:nvPr/>
        </p:nvSpPr>
        <p:spPr bwMode="gray">
          <a:xfrm>
            <a:off x="577660" y="1381763"/>
            <a:ext cx="11384280" cy="5568191"/>
          </a:xfrm>
          <a:prstGeom prst="rect">
            <a:avLst/>
          </a:prstGeom>
          <a:noFill/>
        </p:spPr>
        <p:txBody>
          <a:bodyPr wrap="square" rtlCol="0">
            <a:spAutoFit/>
          </a:bodyPr>
          <a:lstStyle/>
          <a:p>
            <a:pPr>
              <a:lnSpc>
                <a:spcPts val="2100"/>
              </a:lnSpc>
              <a:spcBef>
                <a:spcPts val="400"/>
              </a:spcBef>
            </a:pPr>
            <a:r>
              <a:rPr lang="de-DE" sz="1600" dirty="0"/>
              <a:t>Main </a:t>
            </a:r>
            <a:r>
              <a:rPr lang="de-DE" sz="1600" dirty="0" err="1"/>
              <a:t>Disadvantages</a:t>
            </a:r>
            <a:endParaRPr lang="de-DE" sz="1600" dirty="0"/>
          </a:p>
          <a:p>
            <a:pPr marL="285750" indent="-285750">
              <a:lnSpc>
                <a:spcPts val="2100"/>
              </a:lnSpc>
              <a:spcBef>
                <a:spcPts val="400"/>
              </a:spcBef>
              <a:buFont typeface="Arial" panose="020B0604020202020204" pitchFamily="34" charset="0"/>
              <a:buChar char="•"/>
            </a:pPr>
            <a:r>
              <a:rPr lang="en-US" sz="1600" dirty="0" err="1"/>
              <a:t>Rockwheel</a:t>
            </a:r>
            <a:r>
              <a:rPr lang="en-US" sz="1600" dirty="0"/>
              <a:t> cutters have many picks on the drums, which cause less productivity</a:t>
            </a:r>
          </a:p>
          <a:p>
            <a:pPr marL="285750" indent="-285750">
              <a:lnSpc>
                <a:spcPts val="2100"/>
              </a:lnSpc>
              <a:spcBef>
                <a:spcPts val="400"/>
              </a:spcBef>
              <a:buFont typeface="Arial" panose="020B0604020202020204" pitchFamily="34" charset="0"/>
              <a:buChar char="•"/>
            </a:pPr>
            <a:r>
              <a:rPr lang="de-DE" sz="1600" dirty="0"/>
              <a:t>Drum pick </a:t>
            </a:r>
            <a:r>
              <a:rPr lang="de-DE" sz="1600" dirty="0" err="1"/>
              <a:t>boxes</a:t>
            </a:r>
            <a:r>
              <a:rPr lang="de-DE" sz="1600" dirty="0"/>
              <a:t> </a:t>
            </a:r>
            <a:r>
              <a:rPr lang="de-DE" sz="1600" dirty="0" err="1"/>
              <a:t>without</a:t>
            </a:r>
            <a:r>
              <a:rPr lang="de-DE" sz="1600" dirty="0"/>
              <a:t> </a:t>
            </a:r>
            <a:r>
              <a:rPr lang="de-DE" sz="1600" dirty="0" err="1"/>
              <a:t>wear</a:t>
            </a:r>
            <a:r>
              <a:rPr lang="de-DE" sz="1600" dirty="0"/>
              <a:t> </a:t>
            </a:r>
            <a:r>
              <a:rPr lang="de-DE" sz="1600" dirty="0" err="1"/>
              <a:t>resistant</a:t>
            </a:r>
            <a:r>
              <a:rPr lang="de-DE" sz="1600" dirty="0"/>
              <a:t> </a:t>
            </a:r>
            <a:r>
              <a:rPr lang="de-DE" sz="1600" dirty="0" err="1"/>
              <a:t>and</a:t>
            </a:r>
            <a:r>
              <a:rPr lang="de-DE" sz="1600" dirty="0"/>
              <a:t> </a:t>
            </a:r>
            <a:r>
              <a:rPr lang="de-DE" sz="1600" dirty="0" err="1"/>
              <a:t>replaceable</a:t>
            </a:r>
            <a:r>
              <a:rPr lang="de-DE" sz="1600" dirty="0"/>
              <a:t> </a:t>
            </a:r>
            <a:r>
              <a:rPr lang="de-DE" sz="1600" dirty="0" err="1"/>
              <a:t>sleeves</a:t>
            </a:r>
            <a:r>
              <a:rPr lang="de-DE" sz="1600" dirty="0"/>
              <a:t> </a:t>
            </a:r>
            <a:endParaRPr lang="en-US" sz="1600" dirty="0"/>
          </a:p>
          <a:p>
            <a:pPr marL="285750" indent="-285750">
              <a:lnSpc>
                <a:spcPts val="2100"/>
              </a:lnSpc>
              <a:spcBef>
                <a:spcPts val="400"/>
              </a:spcBef>
              <a:buFont typeface="Arial" panose="020B0604020202020204" pitchFamily="34" charset="0"/>
              <a:buChar char="•"/>
            </a:pPr>
            <a:r>
              <a:rPr lang="en-US" sz="1600" dirty="0"/>
              <a:t>The motor is integrated in the front gear box housing, so in case of motor heavy failure the </a:t>
            </a:r>
            <a:r>
              <a:rPr lang="en-US" sz="1600" dirty="0" err="1"/>
              <a:t>cpl.</a:t>
            </a:r>
            <a:r>
              <a:rPr lang="en-US" sz="1600" dirty="0"/>
              <a:t> cutter housing needs to be replaced as well</a:t>
            </a:r>
          </a:p>
          <a:p>
            <a:pPr marL="285750" indent="-285750">
              <a:lnSpc>
                <a:spcPts val="2100"/>
              </a:lnSpc>
              <a:spcBef>
                <a:spcPts val="400"/>
              </a:spcBef>
              <a:buFont typeface="Arial" panose="020B0604020202020204" pitchFamily="34" charset="0"/>
              <a:buChar char="•"/>
            </a:pPr>
            <a:r>
              <a:rPr lang="en-US" sz="1600" dirty="0"/>
              <a:t>The drum drive bearings are running in the hydraulic drain oil of the motor, so in case of motor damage also the bearing get disturbed by the motor debris</a:t>
            </a:r>
          </a:p>
          <a:p>
            <a:pPr marL="285750" indent="-285750">
              <a:lnSpc>
                <a:spcPts val="2100"/>
              </a:lnSpc>
              <a:spcBef>
                <a:spcPts val="400"/>
              </a:spcBef>
              <a:buFont typeface="Arial" panose="020B0604020202020204" pitchFamily="34" charset="0"/>
              <a:buChar char="•"/>
            </a:pPr>
            <a:r>
              <a:rPr lang="en-US" sz="1600" dirty="0"/>
              <a:t>The motor is located between both cutting heads what is giving the following disadvantages:</a:t>
            </a:r>
            <a:br>
              <a:rPr lang="en-US" sz="1600" dirty="0"/>
            </a:br>
            <a:r>
              <a:rPr lang="en-US" sz="1600" dirty="0"/>
              <a:t>a) less space for bearings what is minimizing the stability of the output shaft </a:t>
            </a:r>
            <a:br>
              <a:rPr lang="en-US" sz="1600" dirty="0"/>
            </a:br>
            <a:r>
              <a:rPr lang="en-US" sz="1600" dirty="0"/>
              <a:t>b) radial vibrations due to the cutting process are going straight, without any absorbing to the motor </a:t>
            </a:r>
            <a:br>
              <a:rPr lang="en-US" sz="1600" dirty="0"/>
            </a:br>
            <a:r>
              <a:rPr lang="en-US" sz="1600" dirty="0"/>
              <a:t>c) assembling and disassembling of the motor is very complicated as motor is integrated in the internal drive</a:t>
            </a:r>
            <a:br>
              <a:rPr lang="en-US" sz="1600" dirty="0"/>
            </a:br>
            <a:r>
              <a:rPr lang="en-US" sz="1600" dirty="0"/>
              <a:t>d) </a:t>
            </a:r>
            <a:r>
              <a:rPr lang="en-US" sz="1600" dirty="0" err="1"/>
              <a:t>Rockwheel</a:t>
            </a:r>
            <a:r>
              <a:rPr lang="en-US" sz="1600" dirty="0"/>
              <a:t> cutters have no </a:t>
            </a:r>
            <a:r>
              <a:rPr lang="en-US" sz="1600" dirty="0" err="1"/>
              <a:t>possiblity</a:t>
            </a:r>
            <a:r>
              <a:rPr lang="en-US" sz="1600" dirty="0"/>
              <a:t> to change the displacement of the hydraulic motor to adapt to carrier machine</a:t>
            </a:r>
          </a:p>
          <a:p>
            <a:pPr marL="285750" indent="-285750">
              <a:lnSpc>
                <a:spcPts val="2100"/>
              </a:lnSpc>
              <a:spcBef>
                <a:spcPts val="400"/>
              </a:spcBef>
              <a:buFont typeface="Arial" panose="020B0604020202020204" pitchFamily="34" charset="0"/>
              <a:buChar char="•"/>
            </a:pPr>
            <a:r>
              <a:rPr lang="en-US" sz="1600" dirty="0"/>
              <a:t>The integrated protection valve is a pressure relief valves which cuts off all hydraulic</a:t>
            </a:r>
          </a:p>
          <a:p>
            <a:pPr>
              <a:lnSpc>
                <a:spcPts val="2100"/>
              </a:lnSpc>
            </a:pPr>
            <a:r>
              <a:rPr lang="en-US" sz="1600" dirty="0"/>
              <a:t>      pressure more than 280 bar. So the cutter is not working on 350 bar as mentioned in the catalogue. The cutter has in reality less cutting force ands is less aggressive in cutting.</a:t>
            </a:r>
          </a:p>
          <a:p>
            <a:pPr marL="285750" indent="-285750">
              <a:lnSpc>
                <a:spcPts val="2100"/>
              </a:lnSpc>
              <a:buFont typeface="Arial" panose="020B0604020202020204" pitchFamily="34" charset="0"/>
              <a:buChar char="•"/>
            </a:pPr>
            <a:r>
              <a:rPr lang="en-US" sz="1600" dirty="0"/>
              <a:t>Due to the 2 </a:t>
            </a:r>
            <a:r>
              <a:rPr lang="en-US" sz="1600" dirty="0" err="1"/>
              <a:t>hydr</a:t>
            </a:r>
            <a:r>
              <a:rPr lang="en-US" sz="1600" dirty="0"/>
              <a:t>. lines on the cutter (P+T) the motor case drain oil is </a:t>
            </a:r>
            <a:r>
              <a:rPr lang="en-US" sz="1600" dirty="0" err="1"/>
              <a:t>feeded</a:t>
            </a:r>
            <a:r>
              <a:rPr lang="en-US" sz="1600" dirty="0"/>
              <a:t> into the tank return line. So the max. back pressure in the </a:t>
            </a:r>
            <a:r>
              <a:rPr lang="en-US" sz="1600" dirty="0" err="1"/>
              <a:t>retun</a:t>
            </a:r>
            <a:r>
              <a:rPr lang="en-US" sz="1600" dirty="0"/>
              <a:t> line is restricted and the cutter can not be </a:t>
            </a:r>
            <a:r>
              <a:rPr lang="en-US" sz="1600" dirty="0" err="1"/>
              <a:t>unsed</a:t>
            </a:r>
            <a:r>
              <a:rPr lang="en-US" sz="1600" dirty="0"/>
              <a:t> on shear hydraulic system</a:t>
            </a:r>
          </a:p>
          <a:p>
            <a:pPr marL="285750" indent="-285750">
              <a:lnSpc>
                <a:spcPts val="2100"/>
              </a:lnSpc>
              <a:buFont typeface="Arial" panose="020B0604020202020204" pitchFamily="34" charset="0"/>
              <a:buChar char="•"/>
            </a:pPr>
            <a:r>
              <a:rPr lang="en-US" sz="1600" dirty="0"/>
              <a:t>The drain line system is protected with a pressure relief vale, which sprays into the environment ! </a:t>
            </a:r>
          </a:p>
          <a:p>
            <a:pPr marL="285750" indent="-285750">
              <a:lnSpc>
                <a:spcPts val="2100"/>
              </a:lnSpc>
              <a:spcBef>
                <a:spcPts val="400"/>
              </a:spcBef>
              <a:buFont typeface="Arial" panose="020B0604020202020204" pitchFamily="34" charset="0"/>
              <a:buChar char="•"/>
            </a:pPr>
            <a:endParaRPr lang="en-US" sz="1600" dirty="0" err="1"/>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691257952"/>
      </p:ext>
    </p:extLst>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Non-Standard Drum Cutters</a:t>
            </a:r>
          </a:p>
        </p:txBody>
      </p:sp>
      <p:sp>
        <p:nvSpPr>
          <p:cNvPr id="21" name="Textplatzhalter 3"/>
          <p:cNvSpPr>
            <a:spLocks noGrp="1"/>
          </p:cNvSpPr>
          <p:nvPr>
            <p:ph type="body" sz="quarter" idx="15"/>
          </p:nvPr>
        </p:nvSpPr>
        <p:spPr>
          <a:xfrm>
            <a:off x="412853" y="1076674"/>
            <a:ext cx="9966960" cy="323165"/>
          </a:xfrm>
        </p:spPr>
        <p:txBody>
          <a:bodyPr/>
          <a:lstStyle/>
          <a:p>
            <a:pPr>
              <a:lnSpc>
                <a:spcPct val="105000"/>
              </a:lnSpc>
              <a:spcBef>
                <a:spcPts val="830"/>
              </a:spcBef>
              <a:buClr>
                <a:srgbClr val="435363"/>
              </a:buClr>
            </a:pPr>
            <a:r>
              <a:rPr lang="en-US" sz="2000" b="1" dirty="0">
                <a:solidFill>
                  <a:schemeClr val="tx2"/>
                </a:solidFill>
              </a:rPr>
              <a:t>Principle of variations by modular design concept</a:t>
            </a:r>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3754" y="1846483"/>
            <a:ext cx="1350281" cy="1842579"/>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368" y="4488993"/>
            <a:ext cx="1683097" cy="1825531"/>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7285" y="1851113"/>
            <a:ext cx="979319" cy="1771384"/>
          </a:xfrm>
          <a:prstGeom prst="rect">
            <a:avLst/>
          </a:prstGeom>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8146" y="4509537"/>
            <a:ext cx="1352418" cy="1783277"/>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6246" y="4547538"/>
            <a:ext cx="1289246" cy="1745276"/>
          </a:xfrm>
          <a:prstGeom prst="rect">
            <a:avLst/>
          </a:prstGeom>
        </p:spPr>
      </p:pic>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753609" y="1004424"/>
            <a:ext cx="1309454" cy="2939312"/>
          </a:xfrm>
          <a:prstGeom prst="rect">
            <a:avLst/>
          </a:prstGeom>
        </p:spPr>
      </p:pic>
      <p:sp>
        <p:nvSpPr>
          <p:cNvPr id="4" name="Textfeld 3"/>
          <p:cNvSpPr txBox="1"/>
          <p:nvPr/>
        </p:nvSpPr>
        <p:spPr bwMode="gray">
          <a:xfrm>
            <a:off x="2954873" y="6216233"/>
            <a:ext cx="1584344" cy="267766"/>
          </a:xfrm>
          <a:prstGeom prst="rect">
            <a:avLst/>
          </a:prstGeom>
          <a:noFill/>
        </p:spPr>
        <p:txBody>
          <a:bodyPr wrap="none" rtlCol="0">
            <a:spAutoFit/>
          </a:bodyPr>
          <a:lstStyle/>
          <a:p>
            <a:pPr>
              <a:lnSpc>
                <a:spcPct val="95000"/>
              </a:lnSpc>
              <a:spcBef>
                <a:spcPts val="400"/>
              </a:spcBef>
            </a:pPr>
            <a:r>
              <a:rPr lang="de-DE" sz="1200" dirty="0"/>
              <a:t>Standard </a:t>
            </a:r>
            <a:r>
              <a:rPr lang="de-DE" sz="1200" dirty="0" err="1"/>
              <a:t>cutting</a:t>
            </a:r>
            <a:r>
              <a:rPr lang="de-DE" sz="1200" dirty="0"/>
              <a:t> drum</a:t>
            </a:r>
          </a:p>
        </p:txBody>
      </p:sp>
      <p:sp>
        <p:nvSpPr>
          <p:cNvPr id="22" name="Textfeld 21"/>
          <p:cNvSpPr txBox="1"/>
          <p:nvPr/>
        </p:nvSpPr>
        <p:spPr bwMode="gray">
          <a:xfrm>
            <a:off x="5543439" y="3609745"/>
            <a:ext cx="1562351" cy="267766"/>
          </a:xfrm>
          <a:prstGeom prst="rect">
            <a:avLst/>
          </a:prstGeom>
          <a:noFill/>
        </p:spPr>
        <p:txBody>
          <a:bodyPr wrap="none" rtlCol="0">
            <a:spAutoFit/>
          </a:bodyPr>
          <a:lstStyle/>
          <a:p>
            <a:pPr>
              <a:lnSpc>
                <a:spcPct val="95000"/>
              </a:lnSpc>
              <a:spcBef>
                <a:spcPts val="400"/>
              </a:spcBef>
            </a:pPr>
            <a:r>
              <a:rPr lang="de-DE" sz="1200" dirty="0"/>
              <a:t>High </a:t>
            </a:r>
            <a:r>
              <a:rPr lang="de-DE" sz="1200" dirty="0" err="1"/>
              <a:t>production</a:t>
            </a:r>
            <a:r>
              <a:rPr lang="de-DE" sz="1200" dirty="0"/>
              <a:t> drum</a:t>
            </a:r>
          </a:p>
        </p:txBody>
      </p:sp>
      <p:sp>
        <p:nvSpPr>
          <p:cNvPr id="23" name="Textfeld 22"/>
          <p:cNvSpPr txBox="1"/>
          <p:nvPr/>
        </p:nvSpPr>
        <p:spPr bwMode="gray">
          <a:xfrm>
            <a:off x="7788406" y="3603884"/>
            <a:ext cx="1473417" cy="267766"/>
          </a:xfrm>
          <a:prstGeom prst="rect">
            <a:avLst/>
          </a:prstGeom>
          <a:noFill/>
        </p:spPr>
        <p:txBody>
          <a:bodyPr wrap="none" rtlCol="0">
            <a:spAutoFit/>
          </a:bodyPr>
          <a:lstStyle/>
          <a:p>
            <a:pPr>
              <a:lnSpc>
                <a:spcPct val="95000"/>
              </a:lnSpc>
              <a:spcBef>
                <a:spcPts val="400"/>
              </a:spcBef>
            </a:pPr>
            <a:r>
              <a:rPr lang="de-DE" sz="1200" dirty="0"/>
              <a:t>Wood </a:t>
            </a:r>
            <a:r>
              <a:rPr lang="de-DE" sz="1200" dirty="0" err="1"/>
              <a:t>grinding</a:t>
            </a:r>
            <a:r>
              <a:rPr lang="de-DE" sz="1200" dirty="0"/>
              <a:t> drum</a:t>
            </a:r>
          </a:p>
        </p:txBody>
      </p:sp>
      <p:sp>
        <p:nvSpPr>
          <p:cNvPr id="24" name="Textfeld 23"/>
          <p:cNvSpPr txBox="1"/>
          <p:nvPr/>
        </p:nvSpPr>
        <p:spPr bwMode="gray">
          <a:xfrm>
            <a:off x="5777394" y="6225025"/>
            <a:ext cx="1073435" cy="267766"/>
          </a:xfrm>
          <a:prstGeom prst="rect">
            <a:avLst/>
          </a:prstGeom>
          <a:noFill/>
        </p:spPr>
        <p:txBody>
          <a:bodyPr wrap="none" rtlCol="0">
            <a:spAutoFit/>
          </a:bodyPr>
          <a:lstStyle/>
          <a:p>
            <a:pPr>
              <a:lnSpc>
                <a:spcPct val="95000"/>
              </a:lnSpc>
              <a:spcBef>
                <a:spcPts val="400"/>
              </a:spcBef>
            </a:pPr>
            <a:r>
              <a:rPr lang="de-DE" sz="1200" dirty="0" err="1"/>
              <a:t>Profiling</a:t>
            </a:r>
            <a:r>
              <a:rPr lang="de-DE" sz="1200" dirty="0"/>
              <a:t> drum</a:t>
            </a:r>
          </a:p>
        </p:txBody>
      </p:sp>
      <p:sp>
        <p:nvSpPr>
          <p:cNvPr id="29" name="Textfeld 28"/>
          <p:cNvSpPr txBox="1"/>
          <p:nvPr/>
        </p:nvSpPr>
        <p:spPr bwMode="gray">
          <a:xfrm>
            <a:off x="7870468" y="6253300"/>
            <a:ext cx="914033" cy="267766"/>
          </a:xfrm>
          <a:prstGeom prst="rect">
            <a:avLst/>
          </a:prstGeom>
          <a:noFill/>
        </p:spPr>
        <p:txBody>
          <a:bodyPr wrap="none" rtlCol="0">
            <a:spAutoFit/>
          </a:bodyPr>
          <a:lstStyle/>
          <a:p>
            <a:pPr>
              <a:lnSpc>
                <a:spcPct val="95000"/>
              </a:lnSpc>
              <a:spcBef>
                <a:spcPts val="400"/>
              </a:spcBef>
            </a:pPr>
            <a:r>
              <a:rPr lang="de-DE" sz="1200" dirty="0" err="1"/>
              <a:t>Brush</a:t>
            </a:r>
            <a:r>
              <a:rPr lang="de-DE" sz="1200" dirty="0"/>
              <a:t> drum</a:t>
            </a:r>
          </a:p>
        </p:txBody>
      </p:sp>
      <p:sp>
        <p:nvSpPr>
          <p:cNvPr id="30" name="Textfeld 29"/>
          <p:cNvSpPr txBox="1"/>
          <p:nvPr/>
        </p:nvSpPr>
        <p:spPr bwMode="gray">
          <a:xfrm>
            <a:off x="9620136" y="6235712"/>
            <a:ext cx="1228221" cy="267766"/>
          </a:xfrm>
          <a:prstGeom prst="rect">
            <a:avLst/>
          </a:prstGeom>
          <a:noFill/>
        </p:spPr>
        <p:txBody>
          <a:bodyPr wrap="none" rtlCol="0">
            <a:spAutoFit/>
          </a:bodyPr>
          <a:lstStyle/>
          <a:p>
            <a:pPr>
              <a:lnSpc>
                <a:spcPct val="95000"/>
              </a:lnSpc>
              <a:spcBef>
                <a:spcPts val="400"/>
              </a:spcBef>
            </a:pPr>
            <a:r>
              <a:rPr lang="de-DE" sz="1200" dirty="0" err="1"/>
              <a:t>Soil</a:t>
            </a:r>
            <a:r>
              <a:rPr lang="de-DE" sz="1200" dirty="0"/>
              <a:t> </a:t>
            </a:r>
            <a:r>
              <a:rPr lang="de-DE" sz="1200" dirty="0" err="1"/>
              <a:t>mixing</a:t>
            </a:r>
            <a:r>
              <a:rPr lang="de-DE" sz="1200" dirty="0"/>
              <a:t> drum</a:t>
            </a:r>
          </a:p>
        </p:txBody>
      </p:sp>
      <p:sp>
        <p:nvSpPr>
          <p:cNvPr id="31" name="Textfeld 30"/>
          <p:cNvSpPr txBox="1"/>
          <p:nvPr/>
        </p:nvSpPr>
        <p:spPr bwMode="gray">
          <a:xfrm>
            <a:off x="9743226" y="3958507"/>
            <a:ext cx="1307794" cy="267766"/>
          </a:xfrm>
          <a:prstGeom prst="rect">
            <a:avLst/>
          </a:prstGeom>
          <a:noFill/>
        </p:spPr>
        <p:txBody>
          <a:bodyPr wrap="none" rtlCol="0">
            <a:spAutoFit/>
          </a:bodyPr>
          <a:lstStyle/>
          <a:p>
            <a:pPr>
              <a:lnSpc>
                <a:spcPct val="95000"/>
              </a:lnSpc>
              <a:spcBef>
                <a:spcPts val="400"/>
              </a:spcBef>
            </a:pPr>
            <a:r>
              <a:rPr lang="de-DE" sz="1200" dirty="0"/>
              <a:t>Slot </a:t>
            </a:r>
            <a:r>
              <a:rPr lang="de-DE" sz="1200" dirty="0" err="1"/>
              <a:t>cutting</a:t>
            </a:r>
            <a:r>
              <a:rPr lang="de-DE" sz="1200" dirty="0"/>
              <a:t> </a:t>
            </a:r>
            <a:r>
              <a:rPr lang="de-DE" sz="1200" dirty="0" err="1"/>
              <a:t>wheel</a:t>
            </a:r>
            <a:endParaRPr lang="de-DE" sz="1200" dirty="0"/>
          </a:p>
        </p:txBody>
      </p:sp>
      <p:sp>
        <p:nvSpPr>
          <p:cNvPr id="32" name="Textfeld 31"/>
          <p:cNvSpPr txBox="1"/>
          <p:nvPr/>
        </p:nvSpPr>
        <p:spPr bwMode="gray">
          <a:xfrm>
            <a:off x="11484105" y="2670885"/>
            <a:ext cx="360099" cy="2170851"/>
          </a:xfrm>
          <a:prstGeom prst="rect">
            <a:avLst/>
          </a:prstGeom>
          <a:noFill/>
        </p:spPr>
        <p:txBody>
          <a:bodyPr vert="vert270" wrap="none" rtlCol="0">
            <a:spAutoFit/>
          </a:bodyPr>
          <a:lstStyle/>
          <a:p>
            <a:pPr>
              <a:lnSpc>
                <a:spcPct val="95000"/>
              </a:lnSpc>
              <a:spcBef>
                <a:spcPts val="400"/>
              </a:spcBef>
            </a:pPr>
            <a:r>
              <a:rPr lang="de-DE" sz="1200" dirty="0"/>
              <a:t>Further drum </a:t>
            </a:r>
            <a:r>
              <a:rPr lang="de-DE" sz="1200" dirty="0" err="1"/>
              <a:t>types</a:t>
            </a:r>
            <a:r>
              <a:rPr lang="de-DE" sz="1200" dirty="0"/>
              <a:t> upon </a:t>
            </a:r>
            <a:r>
              <a:rPr lang="de-DE" sz="1200" dirty="0" err="1"/>
              <a:t>request</a:t>
            </a:r>
            <a:endParaRPr lang="de-DE" sz="1200" dirty="0"/>
          </a:p>
        </p:txBody>
      </p:sp>
      <p:pic>
        <p:nvPicPr>
          <p:cNvPr id="5" name="Grafik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1048" y="2312379"/>
            <a:ext cx="2457037" cy="3706911"/>
          </a:xfrm>
          <a:prstGeom prst="rect">
            <a:avLst/>
          </a:prstGeom>
        </p:spPr>
      </p:pic>
      <p:pic>
        <p:nvPicPr>
          <p:cNvPr id="35" name="Grafik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9532" y="4523406"/>
            <a:ext cx="1081882" cy="1728482"/>
          </a:xfrm>
          <a:prstGeom prst="rect">
            <a:avLst/>
          </a:prstGeom>
        </p:spPr>
      </p:pic>
      <p:pic>
        <p:nvPicPr>
          <p:cNvPr id="36" name="Grafik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5951" y="4518488"/>
            <a:ext cx="1075730" cy="1728482"/>
          </a:xfrm>
          <a:prstGeom prst="rect">
            <a:avLst/>
          </a:prstGeom>
        </p:spPr>
      </p:pic>
    </p:spTree>
    <p:extLst>
      <p:ext uri="{BB962C8B-B14F-4D97-AF65-F5344CB8AC3E}">
        <p14:creationId xmlns:p14="http://schemas.microsoft.com/office/powerpoint/2010/main" val="381163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2444886" y="5182115"/>
            <a:ext cx="5070506" cy="738664"/>
          </a:xfrm>
          <a:prstGeom prst="rect">
            <a:avLst/>
          </a:prstGeom>
        </p:spPr>
        <p:txBody>
          <a:bodyPr wrap="square">
            <a:spAutoFit/>
          </a:bodyPr>
          <a:lstStyle/>
          <a:p>
            <a:r>
              <a:rPr lang="en-US" sz="1400" dirty="0">
                <a:latin typeface="Arial Black" panose="020B0A04020102020204" pitchFamily="34" charset="0"/>
              </a:rPr>
              <a:t>Problem of broken gear housing of direct drive cutter working in harder applications</a:t>
            </a:r>
          </a:p>
          <a:p>
            <a:r>
              <a:rPr lang="en-US" sz="1400" dirty="0">
                <a:latin typeface="Arial" panose="020B0604020202020204" pitchFamily="34" charset="0"/>
                <a:cs typeface="Arial" panose="020B0604020202020204" pitchFamily="34" charset="0"/>
              </a:rPr>
              <a:t>(This machine is only 1,5 years old) </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4940" y="1825019"/>
            <a:ext cx="2370549" cy="3160732"/>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887" y="1817399"/>
            <a:ext cx="4224469" cy="3168352"/>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14" y="1817400"/>
            <a:ext cx="1782188" cy="2376251"/>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42" y="4266784"/>
            <a:ext cx="1761660" cy="2348880"/>
          </a:xfrm>
          <a:prstGeom prst="rect">
            <a:avLst/>
          </a:prstGeom>
        </p:spPr>
      </p:pic>
      <p:sp>
        <p:nvSpPr>
          <p:cNvPr id="15"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ROCKWHEEL &lt;&lt;</a:t>
            </a:r>
            <a:endParaRPr lang="en-US" b="1" dirty="0">
              <a:latin typeface="Arial Black" pitchFamily="34" charset="0"/>
            </a:endParaRPr>
          </a:p>
        </p:txBody>
      </p:sp>
      <p:pic>
        <p:nvPicPr>
          <p:cNvPr id="16" name="Grafik 15"/>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sp>
        <p:nvSpPr>
          <p:cNvPr id="17"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863288896"/>
      </p:ext>
    </p:extLst>
  </p:cSld>
  <p:clrMapOvr>
    <a:masterClrMapping/>
  </p:clrMapOvr>
  <p:transition spd="med">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MB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sp>
        <p:nvSpPr>
          <p:cNvPr id="9" name="Text Box 5"/>
          <p:cNvSpPr txBox="1">
            <a:spLocks noChangeArrowheads="1"/>
          </p:cNvSpPr>
          <p:nvPr/>
        </p:nvSpPr>
        <p:spPr bwMode="auto">
          <a:xfrm>
            <a:off x="1066516" y="1729289"/>
            <a:ext cx="8435688"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en-US" sz="2800" b="1" i="0" baseline="-12000" dirty="0">
                <a:solidFill>
                  <a:schemeClr val="accent2"/>
                </a:solidFill>
              </a:rPr>
              <a:t>No Gear Drive !</a:t>
            </a:r>
          </a:p>
          <a:p>
            <a:pPr>
              <a:spcBef>
                <a:spcPct val="20000"/>
              </a:spcBef>
              <a:buClr>
                <a:srgbClr val="FF9900"/>
              </a:buClr>
              <a:buSzPct val="120000"/>
            </a:pPr>
            <a:r>
              <a:rPr lang="en-US" sz="2000" i="0" baseline="-12000" dirty="0">
                <a:solidFill>
                  <a:schemeClr val="accent2"/>
                </a:solidFill>
                <a:latin typeface="+mn-lt"/>
              </a:rPr>
              <a:t>Simple design concept with direct drive</a:t>
            </a:r>
          </a:p>
          <a:p>
            <a:pPr>
              <a:spcBef>
                <a:spcPct val="20000"/>
              </a:spcBef>
              <a:buClr>
                <a:srgbClr val="FF9900"/>
              </a:buClr>
              <a:buSzPct val="120000"/>
            </a:pPr>
            <a:r>
              <a:rPr lang="en-US" sz="2000" i="0" baseline="-12000" dirty="0">
                <a:solidFill>
                  <a:schemeClr val="accent2"/>
                </a:solidFill>
                <a:latin typeface="+mn-lt"/>
              </a:rPr>
              <a:t>Each drum driven by a separate hydraulic motor. Drums are not running </a:t>
            </a:r>
            <a:r>
              <a:rPr lang="en-US" sz="2000" i="0" baseline="-12000" dirty="0" err="1">
                <a:solidFill>
                  <a:schemeClr val="accent2"/>
                </a:solidFill>
                <a:latin typeface="+mn-lt"/>
              </a:rPr>
              <a:t>synchron</a:t>
            </a:r>
            <a:r>
              <a:rPr lang="en-US" sz="2000" i="0" baseline="-12000" dirty="0">
                <a:solidFill>
                  <a:schemeClr val="accent2"/>
                </a:solidFill>
                <a:latin typeface="+mn-lt"/>
              </a:rPr>
              <a:t>.</a:t>
            </a:r>
          </a:p>
          <a:p>
            <a:pPr>
              <a:spcBef>
                <a:spcPct val="20000"/>
              </a:spcBef>
              <a:buClr>
                <a:srgbClr val="FF9900"/>
              </a:buClr>
              <a:buSzPct val="120000"/>
            </a:pPr>
            <a:r>
              <a:rPr lang="en-US" sz="2000" i="0" baseline="-12000" dirty="0">
                <a:solidFill>
                  <a:schemeClr val="accent2"/>
                </a:solidFill>
                <a:latin typeface="+mn-lt"/>
              </a:rPr>
              <a:t>Very simple drum design and weak pick </a:t>
            </a:r>
            <a:r>
              <a:rPr lang="en-US" sz="2000" i="0" baseline="-12000" dirty="0" err="1">
                <a:solidFill>
                  <a:schemeClr val="accent2"/>
                </a:solidFill>
                <a:latin typeface="+mn-lt"/>
              </a:rPr>
              <a:t>laycing</a:t>
            </a:r>
            <a:r>
              <a:rPr lang="en-US" sz="2000" i="0" baseline="-12000" dirty="0">
                <a:solidFill>
                  <a:schemeClr val="accent2"/>
                </a:solidFill>
                <a:latin typeface="+mn-lt"/>
              </a:rPr>
              <a:t> </a:t>
            </a:r>
          </a:p>
        </p:txBody>
      </p:sp>
      <p:pic>
        <p:nvPicPr>
          <p:cNvPr id="10" name="Grafik 9"/>
          <p:cNvPicPr>
            <a:picLocks noChangeAspect="1"/>
          </p:cNvPicPr>
          <p:nvPr/>
        </p:nvPicPr>
        <p:blipFill>
          <a:blip r:embed="rId5"/>
          <a:stretch>
            <a:fillRect/>
          </a:stretch>
        </p:blipFill>
        <p:spPr>
          <a:xfrm>
            <a:off x="339702" y="3400378"/>
            <a:ext cx="3003683" cy="3126828"/>
          </a:xfrm>
          <a:prstGeom prst="rect">
            <a:avLst/>
          </a:prstGeom>
        </p:spPr>
      </p:pic>
      <p:pic>
        <p:nvPicPr>
          <p:cNvPr id="11" name="Grafik 10"/>
          <p:cNvPicPr>
            <a:picLocks noChangeAspect="1"/>
          </p:cNvPicPr>
          <p:nvPr/>
        </p:nvPicPr>
        <p:blipFill>
          <a:blip r:embed="rId6"/>
          <a:stretch>
            <a:fillRect/>
          </a:stretch>
        </p:blipFill>
        <p:spPr>
          <a:xfrm>
            <a:off x="3330908" y="3233981"/>
            <a:ext cx="2955698" cy="3382757"/>
          </a:xfrm>
          <a:prstGeom prst="rect">
            <a:avLst/>
          </a:prstGeom>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0422" y="3233980"/>
            <a:ext cx="1740352" cy="2320469"/>
          </a:xfrm>
          <a:prstGeom prst="rect">
            <a:avLst/>
          </a:prstGeom>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5853" y="3233980"/>
            <a:ext cx="3093959" cy="2320469"/>
          </a:xfrm>
          <a:prstGeom prst="rect">
            <a:avLst/>
          </a:prstGeom>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459097100"/>
      </p:ext>
    </p:extLst>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 name="Textfeld 1"/>
          <p:cNvSpPr txBox="1"/>
          <p:nvPr/>
        </p:nvSpPr>
        <p:spPr bwMode="gray">
          <a:xfrm>
            <a:off x="577661" y="1381762"/>
            <a:ext cx="11003397" cy="4760278"/>
          </a:xfrm>
          <a:prstGeom prst="rect">
            <a:avLst/>
          </a:prstGeom>
          <a:noFill/>
        </p:spPr>
        <p:txBody>
          <a:bodyPr wrap="square" rtlCol="0">
            <a:spAutoFit/>
          </a:bodyPr>
          <a:lstStyle/>
          <a:p>
            <a:pPr>
              <a:lnSpc>
                <a:spcPts val="2100"/>
              </a:lnSpc>
              <a:spcBef>
                <a:spcPts val="400"/>
              </a:spcBef>
            </a:pPr>
            <a:r>
              <a:rPr lang="de-DE" sz="1600" dirty="0"/>
              <a:t>Main </a:t>
            </a:r>
            <a:r>
              <a:rPr lang="de-DE" sz="1600" dirty="0" err="1"/>
              <a:t>Disadvantages</a:t>
            </a:r>
            <a:endParaRPr lang="de-DE" sz="1600" dirty="0"/>
          </a:p>
          <a:p>
            <a:pPr marL="285750" indent="-285750">
              <a:lnSpc>
                <a:spcPts val="2100"/>
              </a:lnSpc>
              <a:spcBef>
                <a:spcPts val="400"/>
              </a:spcBef>
              <a:buFont typeface="Arial" panose="020B0604020202020204" pitchFamily="34" charset="0"/>
              <a:buChar char="•"/>
            </a:pPr>
            <a:r>
              <a:rPr lang="en-US" sz="1600" dirty="0"/>
              <a:t>MB cutters have only small pick size on too many picks on the drums, which cause less productivity</a:t>
            </a:r>
          </a:p>
          <a:p>
            <a:pPr marL="285750" indent="-285750">
              <a:lnSpc>
                <a:spcPts val="2100"/>
              </a:lnSpc>
              <a:spcBef>
                <a:spcPts val="400"/>
              </a:spcBef>
              <a:buFont typeface="Arial" panose="020B0604020202020204" pitchFamily="34" charset="0"/>
              <a:buChar char="•"/>
            </a:pPr>
            <a:r>
              <a:rPr lang="en-US" sz="1600" dirty="0"/>
              <a:t>Picks boxes fixed on the drums with a poor welding</a:t>
            </a:r>
          </a:p>
          <a:p>
            <a:pPr marL="285750" indent="-285750">
              <a:lnSpc>
                <a:spcPts val="2100"/>
              </a:lnSpc>
              <a:spcBef>
                <a:spcPts val="400"/>
              </a:spcBef>
              <a:buFont typeface="Arial" panose="020B0604020202020204" pitchFamily="34" charset="0"/>
              <a:buChar char="•"/>
            </a:pPr>
            <a:r>
              <a:rPr lang="de-DE" sz="1600" dirty="0"/>
              <a:t>Drum pick </a:t>
            </a:r>
            <a:r>
              <a:rPr lang="de-DE" sz="1600" dirty="0" err="1"/>
              <a:t>boxes</a:t>
            </a:r>
            <a:r>
              <a:rPr lang="de-DE" sz="1600" dirty="0"/>
              <a:t> </a:t>
            </a:r>
            <a:r>
              <a:rPr lang="de-DE" sz="1600" dirty="0" err="1"/>
              <a:t>without</a:t>
            </a:r>
            <a:r>
              <a:rPr lang="de-DE" sz="1600" dirty="0"/>
              <a:t> </a:t>
            </a:r>
            <a:r>
              <a:rPr lang="de-DE" sz="1600" dirty="0" err="1"/>
              <a:t>wear</a:t>
            </a:r>
            <a:r>
              <a:rPr lang="de-DE" sz="1600" dirty="0"/>
              <a:t> </a:t>
            </a:r>
            <a:r>
              <a:rPr lang="de-DE" sz="1600" dirty="0" err="1"/>
              <a:t>resistant</a:t>
            </a:r>
            <a:r>
              <a:rPr lang="de-DE" sz="1600" dirty="0"/>
              <a:t> </a:t>
            </a:r>
            <a:r>
              <a:rPr lang="de-DE" sz="1600" dirty="0" err="1"/>
              <a:t>and</a:t>
            </a:r>
            <a:r>
              <a:rPr lang="de-DE" sz="1600" dirty="0"/>
              <a:t> </a:t>
            </a:r>
            <a:r>
              <a:rPr lang="de-DE" sz="1600" dirty="0" err="1"/>
              <a:t>replaceable</a:t>
            </a:r>
            <a:r>
              <a:rPr lang="de-DE" sz="1600" dirty="0"/>
              <a:t> </a:t>
            </a:r>
            <a:r>
              <a:rPr lang="de-DE" sz="1600" dirty="0" err="1"/>
              <a:t>sleeves</a:t>
            </a:r>
            <a:r>
              <a:rPr lang="de-DE" sz="1600" dirty="0"/>
              <a:t> </a:t>
            </a:r>
            <a:endParaRPr lang="en-US" sz="1600" dirty="0"/>
          </a:p>
          <a:p>
            <a:pPr marL="285750" indent="-285750">
              <a:lnSpc>
                <a:spcPts val="2100"/>
              </a:lnSpc>
              <a:spcBef>
                <a:spcPts val="400"/>
              </a:spcBef>
              <a:buFont typeface="Arial" panose="020B0604020202020204" pitchFamily="34" charset="0"/>
              <a:buChar char="•"/>
            </a:pPr>
            <a:r>
              <a:rPr lang="en-US" sz="1600" dirty="0"/>
              <a:t>Double motor, i.e. one motor </a:t>
            </a:r>
            <a:r>
              <a:rPr lang="en-US" sz="1600" dirty="0" err="1"/>
              <a:t>intergrated</a:t>
            </a:r>
            <a:r>
              <a:rPr lang="en-US" sz="1600" dirty="0"/>
              <a:t> in each drum. </a:t>
            </a:r>
            <a:r>
              <a:rPr lang="de-DE" sz="1600" dirty="0"/>
              <a:t>High </a:t>
            </a:r>
            <a:r>
              <a:rPr lang="de-DE" sz="1600" dirty="0" err="1"/>
              <a:t>maintenance</a:t>
            </a:r>
            <a:r>
              <a:rPr lang="de-DE" sz="1600" dirty="0"/>
              <a:t> </a:t>
            </a:r>
            <a:r>
              <a:rPr lang="de-DE" sz="1600" dirty="0" err="1"/>
              <a:t>costs</a:t>
            </a:r>
            <a:r>
              <a:rPr lang="de-DE" sz="1600" dirty="0"/>
              <a:t> due </a:t>
            </a:r>
            <a:r>
              <a:rPr lang="de-DE" sz="1600" dirty="0" err="1"/>
              <a:t>to</a:t>
            </a:r>
            <a:r>
              <a:rPr lang="de-DE" sz="1600" dirty="0"/>
              <a:t> lack </a:t>
            </a:r>
            <a:r>
              <a:rPr lang="de-DE" sz="1600" dirty="0" err="1"/>
              <a:t>of</a:t>
            </a:r>
            <a:r>
              <a:rPr lang="de-DE" sz="1600" dirty="0"/>
              <a:t> </a:t>
            </a:r>
            <a:r>
              <a:rPr lang="de-DE" sz="1600" dirty="0" err="1"/>
              <a:t>synchronization</a:t>
            </a:r>
            <a:r>
              <a:rPr lang="de-DE" sz="1600" dirty="0"/>
              <a:t> </a:t>
            </a:r>
            <a:r>
              <a:rPr lang="de-DE" sz="1600" dirty="0" err="1"/>
              <a:t>of</a:t>
            </a:r>
            <a:r>
              <a:rPr lang="de-DE" sz="1600" dirty="0"/>
              <a:t> </a:t>
            </a:r>
            <a:r>
              <a:rPr lang="de-DE" sz="1600" dirty="0" err="1"/>
              <a:t>direct</a:t>
            </a:r>
            <a:r>
              <a:rPr lang="de-DE" sz="1600" dirty="0"/>
              <a:t> </a:t>
            </a:r>
            <a:r>
              <a:rPr lang="de-DE" sz="1600" dirty="0" err="1"/>
              <a:t>drive</a:t>
            </a:r>
            <a:r>
              <a:rPr lang="de-DE" sz="1600" dirty="0"/>
              <a:t> </a:t>
            </a:r>
            <a:r>
              <a:rPr lang="de-DE" sz="1600" dirty="0" err="1"/>
              <a:t>twin</a:t>
            </a:r>
            <a:r>
              <a:rPr lang="de-DE" sz="1600" dirty="0"/>
              <a:t> </a:t>
            </a:r>
            <a:r>
              <a:rPr lang="de-DE" sz="1600" dirty="0" err="1"/>
              <a:t>motors</a:t>
            </a:r>
            <a:endParaRPr lang="en-US" sz="1600" dirty="0"/>
          </a:p>
          <a:p>
            <a:pPr marL="285750" indent="-285750">
              <a:lnSpc>
                <a:spcPts val="2100"/>
              </a:lnSpc>
              <a:spcBef>
                <a:spcPts val="400"/>
              </a:spcBef>
              <a:buFont typeface="Arial" panose="020B0604020202020204" pitchFamily="34" charset="0"/>
              <a:buChar char="•"/>
            </a:pPr>
            <a:r>
              <a:rPr lang="en-US" sz="1600" dirty="0"/>
              <a:t>The drum drive bearings are running in the hydraulic drain oil of the motor, so in case of motor damage also the bearing get disturbed by the motor debris</a:t>
            </a:r>
          </a:p>
          <a:p>
            <a:pPr marL="285750" indent="-285750">
              <a:lnSpc>
                <a:spcPts val="2100"/>
              </a:lnSpc>
              <a:spcBef>
                <a:spcPts val="400"/>
              </a:spcBef>
              <a:buFont typeface="Arial" panose="020B0604020202020204" pitchFamily="34" charset="0"/>
              <a:buChar char="•"/>
            </a:pPr>
            <a:r>
              <a:rPr lang="en-US" sz="1600" dirty="0"/>
              <a:t>The motors are </a:t>
            </a:r>
            <a:r>
              <a:rPr lang="en-US" sz="1600" dirty="0" err="1"/>
              <a:t>are</a:t>
            </a:r>
            <a:r>
              <a:rPr lang="en-US" sz="1600" dirty="0"/>
              <a:t> located in the cutting heads what is giving the following disadvantages:</a:t>
            </a:r>
            <a:br>
              <a:rPr lang="en-US" sz="1600" dirty="0"/>
            </a:br>
            <a:r>
              <a:rPr lang="en-US" sz="1600" dirty="0"/>
              <a:t>a) less space for bearings what is minimizing the stability of the output shaft </a:t>
            </a:r>
            <a:br>
              <a:rPr lang="en-US" sz="1600" dirty="0"/>
            </a:br>
            <a:r>
              <a:rPr lang="en-US" sz="1600" dirty="0"/>
              <a:t>b) radial vibrations due to the cutting process are going straight, without any absorbing to the motor </a:t>
            </a:r>
            <a:br>
              <a:rPr lang="en-US" sz="1600" dirty="0"/>
            </a:br>
            <a:r>
              <a:rPr lang="en-US" sz="1600" dirty="0"/>
              <a:t>c) assembling and disassembling of the motors is very complicated as motor is integrated in the internal drive</a:t>
            </a:r>
            <a:br>
              <a:rPr lang="en-US" sz="1600" dirty="0"/>
            </a:br>
            <a:r>
              <a:rPr lang="en-US" sz="1600" dirty="0"/>
              <a:t>d) MB cutters have no </a:t>
            </a:r>
            <a:r>
              <a:rPr lang="en-US" sz="1600" dirty="0" err="1"/>
              <a:t>possiblity</a:t>
            </a:r>
            <a:r>
              <a:rPr lang="en-US" sz="1600" dirty="0"/>
              <a:t> to change the displacement of the hydraulic motor to adapt to carrier machine</a:t>
            </a:r>
          </a:p>
          <a:p>
            <a:pPr marL="285750" indent="-285750">
              <a:lnSpc>
                <a:spcPts val="2100"/>
              </a:lnSpc>
              <a:buFont typeface="Arial" panose="020B0604020202020204" pitchFamily="34" charset="0"/>
              <a:buChar char="•"/>
            </a:pPr>
            <a:r>
              <a:rPr lang="en-US" sz="1600" dirty="0"/>
              <a:t>Due to the 2 </a:t>
            </a:r>
            <a:r>
              <a:rPr lang="en-US" sz="1600" dirty="0" err="1"/>
              <a:t>hydr</a:t>
            </a:r>
            <a:r>
              <a:rPr lang="en-US" sz="1600" dirty="0"/>
              <a:t>. lines on the cutter (P+T) the motor case drain oil is </a:t>
            </a:r>
            <a:r>
              <a:rPr lang="en-US" sz="1600" dirty="0" err="1"/>
              <a:t>feeded</a:t>
            </a:r>
            <a:r>
              <a:rPr lang="en-US" sz="1600" dirty="0"/>
              <a:t> into the tank return line. So the max. back pressure in the return line is restricted and the cutter can not be used on shear hydraulic system</a:t>
            </a:r>
          </a:p>
          <a:p>
            <a:pPr marL="285750" indent="-285750">
              <a:lnSpc>
                <a:spcPts val="2100"/>
              </a:lnSpc>
              <a:spcBef>
                <a:spcPts val="400"/>
              </a:spcBef>
              <a:buFont typeface="Arial" panose="020B0604020202020204" pitchFamily="34" charset="0"/>
              <a:buChar char="•"/>
            </a:pPr>
            <a:endParaRPr lang="en-US" sz="1600" dirty="0" err="1"/>
          </a:p>
        </p:txBody>
      </p:sp>
      <p:sp>
        <p:nvSpPr>
          <p:cNvPr id="7"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MB &lt;&lt;</a:t>
            </a:r>
            <a:endParaRPr lang="en-US" b="1" dirty="0">
              <a:latin typeface="Arial Black" pitchFamily="34" charset="0"/>
            </a:endParaRPr>
          </a:p>
        </p:txBody>
      </p:sp>
      <p:sp>
        <p:nvSpPr>
          <p:cNvPr id="8"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832446031"/>
      </p:ext>
    </p:extLst>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ANTRAQUIP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092" y="2651332"/>
            <a:ext cx="3715333" cy="3528068"/>
          </a:xfrm>
          <a:prstGeom prst="rect">
            <a:avLst/>
          </a:prstGeom>
        </p:spPr>
      </p:pic>
      <p:sp>
        <p:nvSpPr>
          <p:cNvPr id="7" name="Textfeld 6"/>
          <p:cNvSpPr txBox="1"/>
          <p:nvPr/>
        </p:nvSpPr>
        <p:spPr>
          <a:xfrm>
            <a:off x="319118" y="1910333"/>
            <a:ext cx="5252913" cy="584775"/>
          </a:xfrm>
          <a:prstGeom prst="rect">
            <a:avLst/>
          </a:prstGeom>
          <a:noFill/>
        </p:spPr>
        <p:txBody>
          <a:bodyPr wrap="none" rtlCol="0">
            <a:spAutoFit/>
          </a:bodyPr>
          <a:lstStyle/>
          <a:p>
            <a:r>
              <a:rPr lang="en-US" sz="1600" dirty="0">
                <a:solidFill>
                  <a:srgbClr val="000000"/>
                </a:solidFill>
                <a:latin typeface="Arial Black" pitchFamily="34" charset="0"/>
              </a:rPr>
              <a:t>ANTRAQUIP IS AN ERKAT REMAKE </a:t>
            </a:r>
          </a:p>
          <a:p>
            <a:r>
              <a:rPr lang="de-DE" sz="1600" dirty="0" err="1">
                <a:solidFill>
                  <a:srgbClr val="000000"/>
                </a:solidFill>
                <a:latin typeface="Arial Black" pitchFamily="34" charset="0"/>
              </a:rPr>
              <a:t>of</a:t>
            </a:r>
            <a:r>
              <a:rPr lang="de-DE" sz="1600" dirty="0">
                <a:solidFill>
                  <a:srgbClr val="000000"/>
                </a:solidFill>
                <a:latin typeface="Arial Black" pitchFamily="34" charset="0"/>
              </a:rPr>
              <a:t> </a:t>
            </a:r>
            <a:r>
              <a:rPr lang="de-DE" sz="1600" dirty="0" err="1">
                <a:solidFill>
                  <a:srgbClr val="000000"/>
                </a:solidFill>
                <a:latin typeface="Arial Black" pitchFamily="34" charset="0"/>
              </a:rPr>
              <a:t>the</a:t>
            </a:r>
            <a:r>
              <a:rPr lang="de-DE" sz="1600" dirty="0">
                <a:solidFill>
                  <a:srgbClr val="000000"/>
                </a:solidFill>
                <a:latin typeface="Arial Black" pitchFamily="34" charset="0"/>
              </a:rPr>
              <a:t> </a:t>
            </a:r>
            <a:r>
              <a:rPr lang="de-DE" sz="1600" dirty="0" err="1">
                <a:solidFill>
                  <a:srgbClr val="000000"/>
                </a:solidFill>
                <a:latin typeface="Arial Black" pitchFamily="34" charset="0"/>
              </a:rPr>
              <a:t>older</a:t>
            </a:r>
            <a:r>
              <a:rPr lang="de-DE" sz="1600" dirty="0">
                <a:solidFill>
                  <a:srgbClr val="000000"/>
                </a:solidFill>
                <a:latin typeface="Arial Black" pitchFamily="34" charset="0"/>
              </a:rPr>
              <a:t> Erkat drum </a:t>
            </a:r>
            <a:r>
              <a:rPr lang="de-DE" sz="1600" dirty="0" err="1">
                <a:solidFill>
                  <a:srgbClr val="000000"/>
                </a:solidFill>
                <a:latin typeface="Arial Black" pitchFamily="34" charset="0"/>
              </a:rPr>
              <a:t>cutters</a:t>
            </a:r>
            <a:r>
              <a:rPr lang="de-DE" sz="1600" dirty="0">
                <a:solidFill>
                  <a:srgbClr val="000000"/>
                </a:solidFill>
                <a:latin typeface="Arial Black" pitchFamily="34" charset="0"/>
              </a:rPr>
              <a:t> (not </a:t>
            </a:r>
            <a:r>
              <a:rPr lang="de-DE" sz="1600" dirty="0" err="1">
                <a:solidFill>
                  <a:srgbClr val="000000"/>
                </a:solidFill>
                <a:latin typeface="Arial Black" pitchFamily="34" charset="0"/>
              </a:rPr>
              <a:t>updated</a:t>
            </a:r>
            <a:r>
              <a:rPr lang="de-DE" sz="1600" dirty="0">
                <a:solidFill>
                  <a:srgbClr val="000000"/>
                </a:solidFill>
                <a:latin typeface="Arial Black" pitchFamily="34" charset="0"/>
              </a:rPr>
              <a:t>)</a:t>
            </a:r>
            <a:endParaRPr lang="en-US" dirty="0"/>
          </a:p>
        </p:txBody>
      </p:sp>
      <p:sp>
        <p:nvSpPr>
          <p:cNvPr id="8" name="Textfeld 7"/>
          <p:cNvSpPr txBox="1"/>
          <p:nvPr/>
        </p:nvSpPr>
        <p:spPr bwMode="gray">
          <a:xfrm>
            <a:off x="4492683" y="3856714"/>
            <a:ext cx="3888432" cy="2322687"/>
          </a:xfrm>
          <a:prstGeom prst="rect">
            <a:avLst/>
          </a:prstGeom>
          <a:noFill/>
        </p:spPr>
        <p:txBody>
          <a:bodyPr wrap="square" rtlCol="0">
            <a:spAutoFit/>
          </a:bodyPr>
          <a:lstStyle/>
          <a:p>
            <a:pPr>
              <a:lnSpc>
                <a:spcPct val="95000"/>
              </a:lnSpc>
              <a:spcBef>
                <a:spcPts val="400"/>
              </a:spcBef>
            </a:pPr>
            <a:r>
              <a:rPr lang="de-DE" sz="1600" b="1" dirty="0"/>
              <a:t>ANTRAQUIP – USA</a:t>
            </a:r>
          </a:p>
          <a:p>
            <a:pPr>
              <a:lnSpc>
                <a:spcPct val="95000"/>
              </a:lnSpc>
              <a:spcBef>
                <a:spcPts val="400"/>
              </a:spcBef>
            </a:pPr>
            <a:endParaRPr lang="de-DE" sz="1600" b="1" dirty="0"/>
          </a:p>
          <a:p>
            <a:pPr marL="171450" indent="-171450">
              <a:lnSpc>
                <a:spcPct val="95000"/>
              </a:lnSpc>
              <a:spcBef>
                <a:spcPts val="400"/>
              </a:spcBef>
              <a:buFont typeface="Arial" panose="020B0604020202020204" pitchFamily="34" charset="0"/>
              <a:buChar char="•"/>
            </a:pPr>
            <a:r>
              <a:rPr lang="de-DE" sz="1600" dirty="0"/>
              <a:t>Transverse Drum Cutters</a:t>
            </a:r>
          </a:p>
          <a:p>
            <a:pPr marL="171450" indent="-171450">
              <a:lnSpc>
                <a:spcPct val="95000"/>
              </a:lnSpc>
              <a:spcBef>
                <a:spcPts val="400"/>
              </a:spcBef>
              <a:buFont typeface="Arial" panose="020B0604020202020204" pitchFamily="34" charset="0"/>
              <a:buChar char="•"/>
            </a:pPr>
            <a:r>
              <a:rPr lang="de-DE" sz="1600" dirty="0"/>
              <a:t>AQ Series </a:t>
            </a:r>
            <a:r>
              <a:rPr lang="de-DE" sz="1600" dirty="0" err="1"/>
              <a:t>for</a:t>
            </a:r>
            <a:r>
              <a:rPr lang="de-DE" sz="1600" dirty="0"/>
              <a:t> </a:t>
            </a:r>
            <a:r>
              <a:rPr lang="de-DE" sz="1600" dirty="0" err="1"/>
              <a:t>carriers</a:t>
            </a:r>
            <a:r>
              <a:rPr lang="de-DE" sz="1600" dirty="0"/>
              <a:t> </a:t>
            </a:r>
            <a:r>
              <a:rPr lang="de-DE" sz="1600" dirty="0" err="1"/>
              <a:t>from</a:t>
            </a:r>
            <a:r>
              <a:rPr lang="de-DE" sz="1600" dirty="0"/>
              <a:t> 1 – 150 t </a:t>
            </a:r>
          </a:p>
          <a:p>
            <a:pPr marL="171450" indent="-171450">
              <a:lnSpc>
                <a:spcPct val="95000"/>
              </a:lnSpc>
              <a:spcBef>
                <a:spcPts val="400"/>
              </a:spcBef>
              <a:buFont typeface="Arial" panose="020B0604020202020204" pitchFamily="34" charset="0"/>
              <a:buChar char="•"/>
            </a:pPr>
            <a:endParaRPr lang="de-DE" sz="1600" dirty="0"/>
          </a:p>
          <a:p>
            <a:pPr marL="171450" indent="-171450">
              <a:lnSpc>
                <a:spcPct val="95000"/>
              </a:lnSpc>
              <a:spcBef>
                <a:spcPts val="400"/>
              </a:spcBef>
              <a:buFont typeface="Arial" panose="020B0604020202020204" pitchFamily="34" charset="0"/>
              <a:buChar char="•"/>
            </a:pPr>
            <a:r>
              <a:rPr lang="de-DE" sz="1600" dirty="0"/>
              <a:t>Axial Drum Cutters</a:t>
            </a:r>
          </a:p>
          <a:p>
            <a:pPr marL="171450" indent="-171450">
              <a:lnSpc>
                <a:spcPct val="95000"/>
              </a:lnSpc>
              <a:spcBef>
                <a:spcPts val="400"/>
              </a:spcBef>
              <a:buFont typeface="Arial" panose="020B0604020202020204" pitchFamily="34" charset="0"/>
              <a:buChar char="•"/>
            </a:pPr>
            <a:r>
              <a:rPr lang="de-DE" sz="1600" dirty="0"/>
              <a:t>AQ-L Series </a:t>
            </a:r>
            <a:r>
              <a:rPr lang="de-DE" sz="1600" dirty="0" err="1"/>
              <a:t>for</a:t>
            </a:r>
            <a:r>
              <a:rPr lang="de-DE" sz="1600" dirty="0"/>
              <a:t> </a:t>
            </a:r>
            <a:r>
              <a:rPr lang="de-DE" sz="1600" dirty="0" err="1"/>
              <a:t>carriers</a:t>
            </a:r>
            <a:r>
              <a:rPr lang="de-DE" sz="1600" dirty="0"/>
              <a:t> </a:t>
            </a:r>
            <a:r>
              <a:rPr lang="de-DE" sz="1600" dirty="0" err="1"/>
              <a:t>from</a:t>
            </a:r>
            <a:r>
              <a:rPr lang="de-DE" sz="1600" dirty="0"/>
              <a:t> 4 – 60 t</a:t>
            </a:r>
          </a:p>
          <a:p>
            <a:pPr marL="171450" indent="-171450">
              <a:lnSpc>
                <a:spcPct val="95000"/>
              </a:lnSpc>
              <a:spcBef>
                <a:spcPts val="400"/>
              </a:spcBef>
              <a:buFont typeface="Arial" panose="020B0604020202020204" pitchFamily="34" charset="0"/>
              <a:buChar char="•"/>
            </a:pPr>
            <a:endParaRPr lang="de-DE" sz="1600" dirty="0">
              <a:hlinkClick r:id="rId6"/>
            </a:endParaRPr>
          </a:p>
        </p:txBody>
      </p:sp>
      <p:pic>
        <p:nvPicPr>
          <p:cNvPr id="9" name="Grafik 8"/>
          <p:cNvPicPr>
            <a:picLocks noChangeAspect="1"/>
          </p:cNvPicPr>
          <p:nvPr/>
        </p:nvPicPr>
        <p:blipFill>
          <a:blip r:embed="rId7"/>
          <a:stretch>
            <a:fillRect/>
          </a:stretch>
        </p:blipFill>
        <p:spPr>
          <a:xfrm>
            <a:off x="4603237" y="3157304"/>
            <a:ext cx="1636221" cy="356734"/>
          </a:xfrm>
          <a:prstGeom prst="rect">
            <a:avLst/>
          </a:prstGeom>
        </p:spPr>
      </p:pic>
      <p:pic>
        <p:nvPicPr>
          <p:cNvPr id="10" name="Grafik 9"/>
          <p:cNvPicPr>
            <a:picLocks noChangeAspect="1"/>
          </p:cNvPicPr>
          <p:nvPr/>
        </p:nvPicPr>
        <p:blipFill>
          <a:blip r:embed="rId8"/>
          <a:stretch>
            <a:fillRect/>
          </a:stretch>
        </p:blipFill>
        <p:spPr>
          <a:xfrm>
            <a:off x="9081634" y="2879539"/>
            <a:ext cx="1910955" cy="2606574"/>
          </a:xfrm>
          <a:prstGeom prst="rect">
            <a:avLst/>
          </a:prstGeom>
        </p:spPr>
      </p:pic>
      <p:sp>
        <p:nvSpPr>
          <p:cNvPr id="11" name="Textfeld 10"/>
          <p:cNvSpPr txBox="1"/>
          <p:nvPr/>
        </p:nvSpPr>
        <p:spPr bwMode="gray">
          <a:xfrm>
            <a:off x="8578628" y="2342380"/>
            <a:ext cx="2916969" cy="501676"/>
          </a:xfrm>
          <a:prstGeom prst="rect">
            <a:avLst/>
          </a:prstGeom>
          <a:noFill/>
        </p:spPr>
        <p:txBody>
          <a:bodyPr wrap="square" rtlCol="0">
            <a:spAutoFit/>
          </a:bodyPr>
          <a:lstStyle/>
          <a:p>
            <a:pPr>
              <a:lnSpc>
                <a:spcPct val="95000"/>
              </a:lnSpc>
              <a:spcBef>
                <a:spcPts val="400"/>
              </a:spcBef>
            </a:pPr>
            <a:r>
              <a:rPr lang="de-DE" sz="2800" b="1" dirty="0">
                <a:solidFill>
                  <a:srgbClr val="FF0000"/>
                </a:solidFill>
              </a:rPr>
              <a:t>Erkat </a:t>
            </a:r>
            <a:r>
              <a:rPr lang="de-DE" sz="2800" b="1" dirty="0" err="1">
                <a:solidFill>
                  <a:srgbClr val="FF0000"/>
                </a:solidFill>
              </a:rPr>
              <a:t>remake</a:t>
            </a:r>
            <a:r>
              <a:rPr lang="de-DE" sz="2800" b="1" dirty="0">
                <a:solidFill>
                  <a:srgbClr val="FF0000"/>
                </a:solidFill>
              </a:rPr>
              <a:t> !</a:t>
            </a:r>
            <a:endParaRPr lang="en-US" sz="2800" b="1" dirty="0" err="1">
              <a:solidFill>
                <a:srgbClr val="FF0000"/>
              </a:solidFill>
            </a:endParaRPr>
          </a:p>
        </p:txBody>
      </p:sp>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926663685"/>
      </p:ext>
    </p:extLst>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ANTRAQUIP &lt;&lt;</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759" y="1858414"/>
            <a:ext cx="4319569" cy="3528392"/>
          </a:xfrm>
          <a:prstGeom prst="rect">
            <a:avLst/>
          </a:prstGeom>
        </p:spPr>
      </p:pic>
      <p:pic>
        <p:nvPicPr>
          <p:cNvPr id="18" name="Grafi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24" y="1916832"/>
            <a:ext cx="3042608" cy="4628028"/>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11671035"/>
      </p:ext>
    </p:extLst>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 name="Textfeld 1"/>
          <p:cNvSpPr txBox="1"/>
          <p:nvPr/>
        </p:nvSpPr>
        <p:spPr bwMode="gray">
          <a:xfrm>
            <a:off x="477076" y="1628655"/>
            <a:ext cx="11124516" cy="2272032"/>
          </a:xfrm>
          <a:prstGeom prst="rect">
            <a:avLst/>
          </a:prstGeom>
          <a:noFill/>
        </p:spPr>
        <p:txBody>
          <a:bodyPr wrap="square" rtlCol="0">
            <a:spAutoFit/>
          </a:bodyPr>
          <a:lstStyle/>
          <a:p>
            <a:pPr>
              <a:lnSpc>
                <a:spcPts val="2100"/>
              </a:lnSpc>
              <a:spcBef>
                <a:spcPts val="400"/>
              </a:spcBef>
            </a:pPr>
            <a:r>
              <a:rPr lang="de-DE" sz="1600" dirty="0"/>
              <a:t>Main </a:t>
            </a:r>
            <a:r>
              <a:rPr lang="de-DE" sz="1600" dirty="0" err="1"/>
              <a:t>Disadvantages</a:t>
            </a:r>
            <a:endParaRPr lang="de-DE" sz="1600" dirty="0"/>
          </a:p>
          <a:p>
            <a:pPr marL="285750" indent="-285750">
              <a:lnSpc>
                <a:spcPts val="2100"/>
              </a:lnSpc>
              <a:spcBef>
                <a:spcPts val="400"/>
              </a:spcBef>
              <a:buFont typeface="Arial" panose="020B0604020202020204" pitchFamily="34" charset="0"/>
              <a:buChar char="•"/>
            </a:pPr>
            <a:r>
              <a:rPr lang="en-US" sz="1600" dirty="0"/>
              <a:t>Poor remake of Erkat technology without knowing the technical background why the cutters are designed by Erkat as they are</a:t>
            </a:r>
          </a:p>
          <a:p>
            <a:pPr marL="285750" indent="-285750">
              <a:lnSpc>
                <a:spcPts val="2100"/>
              </a:lnSpc>
              <a:spcBef>
                <a:spcPts val="400"/>
              </a:spcBef>
              <a:buFont typeface="Arial" panose="020B0604020202020204" pitchFamily="34" charset="0"/>
              <a:buChar char="•"/>
            </a:pPr>
            <a:r>
              <a:rPr lang="de-DE" sz="1600" dirty="0"/>
              <a:t>Not </a:t>
            </a:r>
            <a:r>
              <a:rPr lang="de-DE" sz="1600" dirty="0" err="1"/>
              <a:t>having</a:t>
            </a:r>
            <a:r>
              <a:rPr lang="de-DE" sz="1600" dirty="0"/>
              <a:t> </a:t>
            </a:r>
            <a:r>
              <a:rPr lang="de-DE" sz="1600" dirty="0" err="1"/>
              <a:t>the</a:t>
            </a:r>
            <a:r>
              <a:rPr lang="de-DE" sz="1600" dirty="0"/>
              <a:t> </a:t>
            </a:r>
            <a:r>
              <a:rPr lang="de-DE" sz="1600" dirty="0" err="1"/>
              <a:t>technical</a:t>
            </a:r>
            <a:r>
              <a:rPr lang="de-DE" sz="1600" dirty="0"/>
              <a:t> </a:t>
            </a:r>
            <a:r>
              <a:rPr lang="de-DE" sz="1600" dirty="0" err="1"/>
              <a:t>updates</a:t>
            </a:r>
            <a:r>
              <a:rPr lang="de-DE" sz="1600" dirty="0"/>
              <a:t> </a:t>
            </a:r>
            <a:r>
              <a:rPr lang="de-DE" sz="1600" dirty="0" err="1"/>
              <a:t>of</a:t>
            </a:r>
            <a:r>
              <a:rPr lang="de-DE" sz="1600" dirty="0"/>
              <a:t> Erkat (just </a:t>
            </a:r>
            <a:r>
              <a:rPr lang="de-DE" sz="1600" dirty="0" err="1"/>
              <a:t>old</a:t>
            </a:r>
            <a:r>
              <a:rPr lang="de-DE" sz="1600" dirty="0"/>
              <a:t> style </a:t>
            </a:r>
            <a:r>
              <a:rPr lang="de-DE" sz="1600" dirty="0" err="1"/>
              <a:t>cutter</a:t>
            </a:r>
            <a:r>
              <a:rPr lang="de-DE" sz="1600" dirty="0"/>
              <a:t> </a:t>
            </a:r>
            <a:r>
              <a:rPr lang="de-DE" sz="1600" dirty="0" err="1"/>
              <a:t>copies</a:t>
            </a:r>
            <a:r>
              <a:rPr lang="de-DE" sz="1600" dirty="0"/>
              <a:t>)</a:t>
            </a:r>
            <a:endParaRPr lang="en-US" sz="1600" dirty="0"/>
          </a:p>
          <a:p>
            <a:pPr marL="285750" indent="-285750">
              <a:lnSpc>
                <a:spcPts val="2100"/>
              </a:lnSpc>
              <a:spcBef>
                <a:spcPts val="400"/>
              </a:spcBef>
              <a:buFont typeface="Arial" panose="020B0604020202020204" pitchFamily="34" charset="0"/>
              <a:buChar char="•"/>
            </a:pPr>
            <a:r>
              <a:rPr lang="de-DE" sz="1600" dirty="0"/>
              <a:t>Poor </a:t>
            </a:r>
            <a:r>
              <a:rPr lang="de-DE" sz="1600" dirty="0" err="1"/>
              <a:t>service</a:t>
            </a:r>
            <a:r>
              <a:rPr lang="de-DE" sz="1600" dirty="0"/>
              <a:t> </a:t>
            </a:r>
            <a:r>
              <a:rPr lang="de-DE" sz="1600" dirty="0" err="1"/>
              <a:t>network</a:t>
            </a:r>
            <a:r>
              <a:rPr lang="de-DE" sz="1600" dirty="0"/>
              <a:t> </a:t>
            </a:r>
            <a:r>
              <a:rPr lang="de-DE" sz="1600" dirty="0" err="1"/>
              <a:t>through</a:t>
            </a:r>
            <a:r>
              <a:rPr lang="de-DE" sz="1600" dirty="0"/>
              <a:t> </a:t>
            </a:r>
            <a:r>
              <a:rPr lang="de-DE" sz="1600" dirty="0" err="1"/>
              <a:t>local</a:t>
            </a:r>
            <a:r>
              <a:rPr lang="de-DE" sz="1600" dirty="0"/>
              <a:t> </a:t>
            </a:r>
            <a:r>
              <a:rPr lang="de-DE" sz="1600" dirty="0" err="1"/>
              <a:t>untrained</a:t>
            </a:r>
            <a:r>
              <a:rPr lang="de-DE" sz="1600" dirty="0"/>
              <a:t> </a:t>
            </a:r>
            <a:r>
              <a:rPr lang="de-DE" sz="1600" dirty="0" err="1"/>
              <a:t>service</a:t>
            </a:r>
            <a:r>
              <a:rPr lang="de-DE" sz="1600" dirty="0"/>
              <a:t> </a:t>
            </a:r>
            <a:r>
              <a:rPr lang="de-DE" sz="1600" dirty="0" err="1"/>
              <a:t>partners</a:t>
            </a:r>
            <a:endParaRPr lang="en-US" sz="1600" dirty="0"/>
          </a:p>
          <a:p>
            <a:pPr marL="285750" indent="-285750">
              <a:lnSpc>
                <a:spcPts val="2100"/>
              </a:lnSpc>
              <a:spcBef>
                <a:spcPts val="400"/>
              </a:spcBef>
              <a:buFont typeface="Arial" panose="020B0604020202020204" pitchFamily="34" charset="0"/>
              <a:buChar char="•"/>
            </a:pPr>
            <a:r>
              <a:rPr lang="de-DE" sz="1600" dirty="0"/>
              <a:t>Lack </a:t>
            </a:r>
            <a:r>
              <a:rPr lang="de-DE" sz="1600" dirty="0" err="1"/>
              <a:t>of</a:t>
            </a:r>
            <a:r>
              <a:rPr lang="de-DE" sz="1600" dirty="0"/>
              <a:t> </a:t>
            </a:r>
            <a:r>
              <a:rPr lang="de-DE" sz="1600" dirty="0" err="1"/>
              <a:t>application</a:t>
            </a:r>
            <a:r>
              <a:rPr lang="de-DE" sz="1600" dirty="0"/>
              <a:t> </a:t>
            </a:r>
            <a:r>
              <a:rPr lang="de-DE" sz="1600" dirty="0" err="1"/>
              <a:t>knowledge</a:t>
            </a:r>
            <a:endParaRPr lang="de-DE" sz="1600" dirty="0"/>
          </a:p>
          <a:p>
            <a:pPr marL="285750" indent="-285750">
              <a:lnSpc>
                <a:spcPts val="2100"/>
              </a:lnSpc>
              <a:spcBef>
                <a:spcPts val="400"/>
              </a:spcBef>
              <a:buFont typeface="Arial" panose="020B0604020202020204" pitchFamily="34" charset="0"/>
              <a:buChar char="•"/>
            </a:pPr>
            <a:r>
              <a:rPr lang="de-DE" sz="1600" dirty="0" err="1"/>
              <a:t>No</a:t>
            </a:r>
            <a:r>
              <a:rPr lang="de-DE" sz="1600" dirty="0"/>
              <a:t> </a:t>
            </a:r>
            <a:r>
              <a:rPr lang="de-DE" sz="1600" dirty="0" err="1"/>
              <a:t>solutions</a:t>
            </a:r>
            <a:r>
              <a:rPr lang="de-DE" sz="1600" dirty="0"/>
              <a:t> </a:t>
            </a:r>
            <a:r>
              <a:rPr lang="de-DE" sz="1600" dirty="0" err="1"/>
              <a:t>for</a:t>
            </a:r>
            <a:r>
              <a:rPr lang="de-DE" sz="1600" dirty="0"/>
              <a:t> </a:t>
            </a:r>
            <a:r>
              <a:rPr lang="de-DE" sz="1600" dirty="0" err="1"/>
              <a:t>extraordinary</a:t>
            </a:r>
            <a:r>
              <a:rPr lang="de-DE" sz="1600" dirty="0"/>
              <a:t> </a:t>
            </a:r>
            <a:r>
              <a:rPr lang="de-DE" sz="1600" dirty="0" err="1"/>
              <a:t>applications</a:t>
            </a:r>
            <a:endParaRPr lang="de-DE" sz="1600" dirty="0"/>
          </a:p>
          <a:p>
            <a:pPr marL="285750" indent="-285750">
              <a:lnSpc>
                <a:spcPts val="2100"/>
              </a:lnSpc>
              <a:spcBef>
                <a:spcPts val="400"/>
              </a:spcBef>
              <a:buFont typeface="Arial" panose="020B0604020202020204" pitchFamily="34" charset="0"/>
              <a:buChar char="•"/>
            </a:pPr>
            <a:r>
              <a:rPr lang="de-DE" sz="1600" dirty="0" err="1"/>
              <a:t>Trying</a:t>
            </a:r>
            <a:r>
              <a:rPr lang="de-DE" sz="1600" dirty="0"/>
              <a:t> </a:t>
            </a:r>
            <a:r>
              <a:rPr lang="de-DE" sz="1600" dirty="0" err="1"/>
              <a:t>to</a:t>
            </a:r>
            <a:r>
              <a:rPr lang="de-DE" sz="1600" dirty="0"/>
              <a:t> </a:t>
            </a:r>
            <a:r>
              <a:rPr lang="de-DE" sz="1600" dirty="0" err="1"/>
              <a:t>copy</a:t>
            </a:r>
            <a:r>
              <a:rPr lang="de-DE" sz="1600" dirty="0"/>
              <a:t> Erkat </a:t>
            </a:r>
            <a:r>
              <a:rPr lang="de-DE" sz="1600" dirty="0" err="1"/>
              <a:t>updates</a:t>
            </a:r>
            <a:r>
              <a:rPr lang="de-DE" sz="1600" dirty="0"/>
              <a:t> </a:t>
            </a:r>
            <a:r>
              <a:rPr lang="de-DE" sz="1600" dirty="0" err="1"/>
              <a:t>and</a:t>
            </a:r>
            <a:r>
              <a:rPr lang="de-DE" sz="1600" dirty="0"/>
              <a:t> </a:t>
            </a:r>
            <a:r>
              <a:rPr lang="de-DE" sz="1600" dirty="0" err="1"/>
              <a:t>new</a:t>
            </a:r>
            <a:r>
              <a:rPr lang="de-DE" sz="1600" dirty="0"/>
              <a:t> </a:t>
            </a:r>
            <a:r>
              <a:rPr lang="de-DE" sz="1600" dirty="0" err="1"/>
              <a:t>developments</a:t>
            </a:r>
            <a:r>
              <a:rPr lang="de-DE" sz="1600" dirty="0"/>
              <a:t> </a:t>
            </a:r>
            <a:r>
              <a:rPr lang="de-DE" sz="1600" dirty="0" err="1"/>
              <a:t>without</a:t>
            </a:r>
            <a:r>
              <a:rPr lang="de-DE" sz="1600" dirty="0"/>
              <a:t> </a:t>
            </a:r>
            <a:r>
              <a:rPr lang="de-DE" sz="1600" dirty="0" err="1"/>
              <a:t>any</a:t>
            </a:r>
            <a:r>
              <a:rPr lang="de-DE" sz="1600" dirty="0"/>
              <a:t> </a:t>
            </a:r>
            <a:r>
              <a:rPr lang="de-DE" sz="1600" dirty="0" err="1"/>
              <a:t>technical</a:t>
            </a:r>
            <a:r>
              <a:rPr lang="de-DE" sz="1600" dirty="0"/>
              <a:t> </a:t>
            </a:r>
            <a:r>
              <a:rPr lang="de-DE" sz="1600" dirty="0" err="1"/>
              <a:t>background</a:t>
            </a:r>
            <a:endParaRPr lang="en-US" sz="1600" dirty="0" err="1"/>
          </a:p>
        </p:txBody>
      </p:sp>
      <p:sp>
        <p:nvSpPr>
          <p:cNvPr id="7" name="Rectangle 3"/>
          <p:cNvSpPr>
            <a:spLocks noChangeArrowheads="1"/>
          </p:cNvSpPr>
          <p:nvPr/>
        </p:nvSpPr>
        <p:spPr bwMode="auto">
          <a:xfrm>
            <a:off x="412853" y="856361"/>
            <a:ext cx="53285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ANTRAQUIP &lt;&lt;</a:t>
            </a:r>
            <a:endParaRPr lang="en-US" b="1" dirty="0">
              <a:latin typeface="Arial Black" pitchFamily="34" charset="0"/>
            </a:endParaRPr>
          </a:p>
        </p:txBody>
      </p:sp>
      <p:sp>
        <p:nvSpPr>
          <p:cNvPr id="8"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902849413"/>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088334" y="2015752"/>
            <a:ext cx="8064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pitchFamily="34" charset="-128"/>
              </a:defRPr>
            </a:lvl1pPr>
            <a:lvl2pPr marL="742950" indent="-285750">
              <a:defRPr sz="2400" i="1">
                <a:solidFill>
                  <a:schemeClr val="tx1"/>
                </a:solidFill>
                <a:latin typeface="Arial" charset="0"/>
                <a:ea typeface="ＭＳ Ｐゴシック" pitchFamily="34" charset="-128"/>
              </a:defRPr>
            </a:lvl2pPr>
            <a:lvl3pPr marL="1143000" indent="-228600">
              <a:defRPr sz="2400" i="1">
                <a:solidFill>
                  <a:schemeClr val="tx1"/>
                </a:solidFill>
                <a:latin typeface="Arial" charset="0"/>
                <a:ea typeface="ＭＳ Ｐゴシック" pitchFamily="34" charset="-128"/>
              </a:defRPr>
            </a:lvl3pPr>
            <a:lvl4pPr marL="1600200" indent="-228600">
              <a:defRPr sz="2400" i="1">
                <a:solidFill>
                  <a:schemeClr val="tx1"/>
                </a:solidFill>
                <a:latin typeface="Arial" charset="0"/>
                <a:ea typeface="ＭＳ Ｐゴシック" pitchFamily="34" charset="-128"/>
              </a:defRPr>
            </a:lvl4pPr>
            <a:lvl5pPr marL="2057400" indent="-228600">
              <a:defRPr sz="2400"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pitchFamily="34" charset="-128"/>
              </a:defRPr>
            </a:lvl9pPr>
          </a:lstStyle>
          <a:p>
            <a:pPr>
              <a:spcBef>
                <a:spcPct val="20000"/>
              </a:spcBef>
              <a:buClr>
                <a:srgbClr val="FF9900"/>
              </a:buClr>
              <a:buSzPct val="120000"/>
            </a:pPr>
            <a:r>
              <a:rPr lang="de-DE" b="1" i="0" dirty="0" err="1">
                <a:solidFill>
                  <a:schemeClr val="accent2"/>
                </a:solidFill>
                <a:latin typeface="+mn-lt"/>
              </a:rPr>
              <a:t>Gear</a:t>
            </a:r>
            <a:r>
              <a:rPr lang="de-DE" b="1" i="0" dirty="0">
                <a:solidFill>
                  <a:schemeClr val="accent2"/>
                </a:solidFill>
                <a:latin typeface="+mn-lt"/>
              </a:rPr>
              <a:t> </a:t>
            </a:r>
            <a:r>
              <a:rPr lang="de-DE" b="1" i="0" dirty="0" err="1">
                <a:solidFill>
                  <a:schemeClr val="accent2"/>
                </a:solidFill>
                <a:latin typeface="+mn-lt"/>
              </a:rPr>
              <a:t>drive</a:t>
            </a:r>
            <a:r>
              <a:rPr lang="de-DE" b="1" i="0" dirty="0">
                <a:solidFill>
                  <a:schemeClr val="accent2"/>
                </a:solidFill>
                <a:latin typeface="+mn-lt"/>
              </a:rPr>
              <a:t> </a:t>
            </a:r>
            <a:r>
              <a:rPr lang="de-DE" b="1" i="0" dirty="0" err="1">
                <a:solidFill>
                  <a:schemeClr val="accent2"/>
                </a:solidFill>
                <a:latin typeface="+mn-lt"/>
              </a:rPr>
              <a:t>concept</a:t>
            </a:r>
            <a:r>
              <a:rPr lang="de-DE" b="1" i="0" dirty="0">
                <a:solidFill>
                  <a:schemeClr val="accent2"/>
                </a:solidFill>
                <a:latin typeface="+mn-lt"/>
              </a:rPr>
              <a:t> </a:t>
            </a:r>
            <a:r>
              <a:rPr lang="en-US" b="1" i="0" baseline="-12000" dirty="0">
                <a:solidFill>
                  <a:schemeClr val="accent2"/>
                </a:solidFill>
                <a:latin typeface="+mn-lt"/>
              </a:rPr>
              <a:t>(likewise Erkat, but with gear reduction)</a:t>
            </a:r>
          </a:p>
        </p:txBody>
      </p:sp>
      <p:sp>
        <p:nvSpPr>
          <p:cNvPr id="12" name="Rectangle 3"/>
          <p:cNvSpPr>
            <a:spLocks noChangeArrowheads="1"/>
          </p:cNvSpPr>
          <p:nvPr/>
        </p:nvSpPr>
        <p:spPr bwMode="auto">
          <a:xfrm>
            <a:off x="407064" y="1056503"/>
            <a:ext cx="638272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b="1" dirty="0">
                <a:solidFill>
                  <a:schemeClr val="hlink"/>
                </a:solidFill>
                <a:latin typeface="Arial Black" pitchFamily="34" charset="0"/>
              </a:rPr>
              <a:t>COMPETITOR &gt;&gt; KINSHOFER &lt;&lt;</a:t>
            </a:r>
          </a:p>
          <a:p>
            <a:r>
              <a:rPr lang="de-DE" sz="2200" b="1" dirty="0" err="1">
                <a:solidFill>
                  <a:schemeClr val="hlink"/>
                </a:solidFill>
                <a:latin typeface="Arial Black" pitchFamily="34" charset="0"/>
              </a:rPr>
              <a:t>sucessor</a:t>
            </a:r>
            <a:r>
              <a:rPr lang="de-DE" sz="2200" b="1" dirty="0">
                <a:solidFill>
                  <a:schemeClr val="hlink"/>
                </a:solidFill>
                <a:latin typeface="Arial Black" pitchFamily="34" charset="0"/>
              </a:rPr>
              <a:t> </a:t>
            </a:r>
            <a:r>
              <a:rPr lang="de-DE" sz="2200" b="1" dirty="0" err="1">
                <a:solidFill>
                  <a:schemeClr val="hlink"/>
                </a:solidFill>
                <a:latin typeface="Arial Black" pitchFamily="34" charset="0"/>
              </a:rPr>
              <a:t>of</a:t>
            </a:r>
            <a:r>
              <a:rPr lang="de-DE" sz="2200" b="1" dirty="0">
                <a:solidFill>
                  <a:schemeClr val="hlink"/>
                </a:solidFill>
                <a:latin typeface="Arial Black" pitchFamily="34" charset="0"/>
              </a:rPr>
              <a:t> </a:t>
            </a:r>
            <a:r>
              <a:rPr lang="de-DE" sz="2200" b="1" dirty="0" err="1">
                <a:solidFill>
                  <a:schemeClr val="hlink"/>
                </a:solidFill>
                <a:latin typeface="Arial Black" pitchFamily="34" charset="0"/>
              </a:rPr>
              <a:t>Terex-Schaeff</a:t>
            </a:r>
            <a:r>
              <a:rPr lang="de-DE" sz="2200" b="1" dirty="0">
                <a:solidFill>
                  <a:schemeClr val="hlink"/>
                </a:solidFill>
                <a:latin typeface="Arial Black" pitchFamily="34" charset="0"/>
              </a:rPr>
              <a:t> drum </a:t>
            </a:r>
            <a:r>
              <a:rPr lang="de-DE" sz="2200" b="1" dirty="0" err="1">
                <a:solidFill>
                  <a:schemeClr val="hlink"/>
                </a:solidFill>
                <a:latin typeface="Arial Black" pitchFamily="34" charset="0"/>
              </a:rPr>
              <a:t>cutters</a:t>
            </a:r>
            <a:endParaRPr lang="en-US" b="1" dirty="0">
              <a:latin typeface="Arial Black" pitchFamily="34" charset="0"/>
            </a:endParaRPr>
          </a:p>
        </p:txBody>
      </p:sp>
      <p:pic>
        <p:nvPicPr>
          <p:cNvPr id="13" name="Grafik 1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3636" y="277285"/>
            <a:ext cx="1356897" cy="1351370"/>
          </a:xfrm>
          <a:prstGeom prst="rect">
            <a:avLst/>
          </a:prstGeom>
        </p:spPr>
      </p:pic>
      <p:pic>
        <p:nvPicPr>
          <p:cNvPr id="14" name="Grafik 1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5084" y="182231"/>
            <a:ext cx="809833" cy="883176"/>
          </a:xfrm>
          <a:prstGeom prst="rect">
            <a:avLst/>
          </a:prstGeom>
        </p:spPr>
      </p:pic>
      <p:sp>
        <p:nvSpPr>
          <p:cNvPr id="20"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MAJOR COMPETITOR</a:t>
            </a:r>
          </a:p>
        </p:txBody>
      </p:sp>
      <p:pic>
        <p:nvPicPr>
          <p:cNvPr id="16" name="Grafik 15"/>
          <p:cNvPicPr>
            <a:picLocks noChangeAspect="1"/>
          </p:cNvPicPr>
          <p:nvPr/>
        </p:nvPicPr>
        <p:blipFill>
          <a:blip r:embed="rId5"/>
          <a:stretch>
            <a:fillRect/>
          </a:stretch>
        </p:blipFill>
        <p:spPr>
          <a:xfrm>
            <a:off x="1088335" y="2724912"/>
            <a:ext cx="2634007" cy="3832784"/>
          </a:xfrm>
          <a:prstGeom prst="rect">
            <a:avLst/>
          </a:prstGeom>
        </p:spPr>
      </p:pic>
      <p:pic>
        <p:nvPicPr>
          <p:cNvPr id="18" name="Picture 3" descr="WS60N_Tauchprüfu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8326" y="2246584"/>
            <a:ext cx="2250926" cy="169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H:\Fräsen\Digital-Fotos + Videos\Fotos für Präsentationen\WS60@Betonfräsen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94388" y="4078342"/>
            <a:ext cx="2234864" cy="247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8"/>
          <a:stretch>
            <a:fillRect/>
          </a:stretch>
        </p:blipFill>
        <p:spPr>
          <a:xfrm>
            <a:off x="4840928" y="2707015"/>
            <a:ext cx="3059604" cy="3695060"/>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171487971"/>
      </p:ext>
    </p:extLst>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219" y="94959"/>
            <a:ext cx="6973594" cy="2039613"/>
          </a:xfrm>
          <a:prstGeom prst="rect">
            <a:avLst/>
          </a:prstGeom>
        </p:spPr>
      </p:pic>
      <p:sp>
        <p:nvSpPr>
          <p:cNvPr id="3" name="Textfeld 2"/>
          <p:cNvSpPr txBox="1"/>
          <p:nvPr/>
        </p:nvSpPr>
        <p:spPr bwMode="gray">
          <a:xfrm>
            <a:off x="3567749" y="1691373"/>
            <a:ext cx="2667269" cy="443198"/>
          </a:xfrm>
          <a:prstGeom prst="rect">
            <a:avLst/>
          </a:prstGeom>
          <a:noFill/>
        </p:spPr>
        <p:txBody>
          <a:bodyPr wrap="none" rtlCol="0">
            <a:spAutoFit/>
          </a:bodyPr>
          <a:lstStyle/>
          <a:p>
            <a:pPr>
              <a:lnSpc>
                <a:spcPct val="95000"/>
              </a:lnSpc>
              <a:spcBef>
                <a:spcPts val="400"/>
              </a:spcBef>
            </a:pPr>
            <a:r>
              <a:rPr lang="de-DE" sz="2400" dirty="0"/>
              <a:t>Part </a:t>
            </a:r>
            <a:r>
              <a:rPr lang="de-DE" sz="2400" dirty="0" err="1"/>
              <a:t>of</a:t>
            </a:r>
            <a:r>
              <a:rPr lang="de-DE" sz="2400" dirty="0"/>
              <a:t> Epiroc </a:t>
            </a:r>
            <a:r>
              <a:rPr lang="de-DE" sz="2400" dirty="0" err="1"/>
              <a:t>group</a:t>
            </a:r>
            <a:endParaRPr lang="en-US" sz="2400" dirty="0" err="1"/>
          </a:p>
        </p:txBody>
      </p:sp>
      <p:pic>
        <p:nvPicPr>
          <p:cNvPr id="4" name="Grafik 3"/>
          <p:cNvPicPr>
            <a:picLocks noChangeAspect="1"/>
          </p:cNvPicPr>
          <p:nvPr/>
        </p:nvPicPr>
        <p:blipFill>
          <a:blip r:embed="rId3"/>
          <a:stretch>
            <a:fillRect/>
          </a:stretch>
        </p:blipFill>
        <p:spPr>
          <a:xfrm>
            <a:off x="897755" y="2148839"/>
            <a:ext cx="9467422" cy="4515122"/>
          </a:xfrm>
          <a:prstGeom prst="rect">
            <a:avLst/>
          </a:prstGeom>
        </p:spPr>
      </p:pic>
    </p:spTree>
    <p:extLst>
      <p:ext uri="{BB962C8B-B14F-4D97-AF65-F5344CB8AC3E}">
        <p14:creationId xmlns:p14="http://schemas.microsoft.com/office/powerpoint/2010/main" val="3317171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2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Non-Standard Transverse Drum Cutters</a:t>
            </a:r>
          </a:p>
        </p:txBody>
      </p:sp>
      <p:sp>
        <p:nvSpPr>
          <p:cNvPr id="2" name="Fußzeilenplatzhalter 1"/>
          <p:cNvSpPr>
            <a:spLocks noGrp="1"/>
          </p:cNvSpPr>
          <p:nvPr>
            <p:ph type="ftr" sz="quarter" idx="15"/>
          </p:nvPr>
        </p:nvSpPr>
        <p:spPr/>
        <p:txBody>
          <a:bodyPr/>
          <a:lstStyle/>
          <a:p>
            <a:endParaRPr lang="en-US"/>
          </a:p>
        </p:txBody>
      </p:sp>
      <p:sp>
        <p:nvSpPr>
          <p:cNvPr id="21" name="Textplatzhalter 3"/>
          <p:cNvSpPr>
            <a:spLocks noGrp="1"/>
          </p:cNvSpPr>
          <p:nvPr>
            <p:ph type="body" sz="quarter" idx="15"/>
          </p:nvPr>
        </p:nvSpPr>
        <p:spPr>
          <a:xfrm>
            <a:off x="562536" y="969746"/>
            <a:ext cx="9966960" cy="300788"/>
          </a:xfrm>
        </p:spPr>
        <p:txBody>
          <a:bodyPr/>
          <a:lstStyle/>
          <a:p>
            <a:pPr>
              <a:lnSpc>
                <a:spcPct val="105000"/>
              </a:lnSpc>
              <a:spcBef>
                <a:spcPts val="830"/>
              </a:spcBef>
              <a:buClr>
                <a:srgbClr val="435363"/>
              </a:buClr>
            </a:pPr>
            <a:r>
              <a:rPr lang="en-US" sz="2000" b="1" dirty="0">
                <a:solidFill>
                  <a:schemeClr val="tx2"/>
                </a:solidFill>
              </a:rPr>
              <a:t>Available variations</a:t>
            </a:r>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graphicFrame>
        <p:nvGraphicFramePr>
          <p:cNvPr id="3" name="Tabelle 2"/>
          <p:cNvGraphicFramePr>
            <a:graphicFrameLocks noGrp="1"/>
          </p:cNvGraphicFramePr>
          <p:nvPr/>
        </p:nvGraphicFramePr>
        <p:xfrm>
          <a:off x="534988" y="1679105"/>
          <a:ext cx="11319790" cy="3773400"/>
        </p:xfrm>
        <a:graphic>
          <a:graphicData uri="http://schemas.openxmlformats.org/drawingml/2006/table">
            <a:tbl>
              <a:tblPr>
                <a:tableStyleId>{5C22544A-7EE6-4342-B048-85BDC9FD1C3A}</a:tableStyleId>
              </a:tblPr>
              <a:tblGrid>
                <a:gridCol w="339979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gridCol w="720000">
                  <a:extLst>
                    <a:ext uri="{9D8B030D-6E8A-4147-A177-3AD203B41FA5}">
                      <a16:colId xmlns:a16="http://schemas.microsoft.com/office/drawing/2014/main" val="20010"/>
                    </a:ext>
                  </a:extLst>
                </a:gridCol>
                <a:gridCol w="720000">
                  <a:extLst>
                    <a:ext uri="{9D8B030D-6E8A-4147-A177-3AD203B41FA5}">
                      <a16:colId xmlns:a16="http://schemas.microsoft.com/office/drawing/2014/main" val="20011"/>
                    </a:ext>
                  </a:extLst>
                </a:gridCol>
              </a:tblGrid>
              <a:tr h="533400">
                <a:tc>
                  <a:txBody>
                    <a:bodyPr/>
                    <a:lstStyle/>
                    <a:p>
                      <a:pPr algn="l" fontAlgn="b"/>
                      <a:r>
                        <a:rPr lang="en-US" sz="1400" b="1" u="none" strike="noStrike" dirty="0">
                          <a:effectLst/>
                        </a:rPr>
                        <a:t>Cutting head variations</a:t>
                      </a:r>
                      <a:endParaRPr lang="en-US" sz="14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ER40</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ER50</a:t>
                      </a:r>
                    </a:p>
                    <a:p>
                      <a:pPr algn="ctr" fontAlgn="b"/>
                      <a:r>
                        <a:rPr lang="en-US" sz="1200" b="1" i="0" u="none" strike="noStrike" dirty="0">
                          <a:solidFill>
                            <a:schemeClr val="tx1"/>
                          </a:solidFill>
                          <a:effectLst/>
                          <a:latin typeface="Calibri" panose="020F0502020204030204" pitchFamily="34" charset="0"/>
                        </a:rPr>
                        <a:t>ERC50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ER100</a:t>
                      </a:r>
                    </a:p>
                    <a:p>
                      <a:pPr algn="ctr" fontAlgn="b"/>
                      <a:r>
                        <a:rPr lang="en-US" sz="1200" b="1" i="0" u="none" strike="noStrike" dirty="0">
                          <a:solidFill>
                            <a:schemeClr val="tx1"/>
                          </a:solidFill>
                          <a:effectLst/>
                          <a:latin typeface="Calibri" panose="020F0502020204030204" pitchFamily="34" charset="0"/>
                        </a:rPr>
                        <a:t>ERC100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ER250</a:t>
                      </a:r>
                    </a:p>
                    <a:p>
                      <a:pPr algn="ctr" fontAlgn="b"/>
                      <a:r>
                        <a:rPr lang="en-US" sz="1200" b="1" i="0" u="none" strike="noStrike" dirty="0">
                          <a:solidFill>
                            <a:schemeClr val="tx1"/>
                          </a:solidFill>
                          <a:effectLst/>
                          <a:latin typeface="Calibri" panose="020F0502020204030204" pitchFamily="34" charset="0"/>
                        </a:rPr>
                        <a:t>ERC250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ER600</a:t>
                      </a:r>
                    </a:p>
                    <a:p>
                      <a:pPr algn="ctr" fontAlgn="b"/>
                      <a:r>
                        <a:rPr lang="en-US" sz="1200" b="1" i="0" u="none" strike="noStrike" dirty="0">
                          <a:solidFill>
                            <a:schemeClr val="tx1"/>
                          </a:solidFill>
                          <a:effectLst/>
                          <a:latin typeface="Calibri" panose="020F0502020204030204" pitchFamily="34" charset="0"/>
                        </a:rPr>
                        <a:t>ERC600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ER650</a:t>
                      </a:r>
                    </a:p>
                    <a:p>
                      <a:pPr algn="ctr" fontAlgn="b"/>
                      <a:r>
                        <a:rPr lang="en-US" sz="1200" b="1" i="0" u="none" strike="noStrike" dirty="0">
                          <a:solidFill>
                            <a:schemeClr val="tx1"/>
                          </a:solidFill>
                          <a:effectLst/>
                          <a:latin typeface="Calibri" panose="020F0502020204030204" pitchFamily="34" charset="0"/>
                        </a:rPr>
                        <a:t>ERC650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ER1500</a:t>
                      </a:r>
                    </a:p>
                    <a:p>
                      <a:pPr algn="ctr" fontAlgn="b"/>
                      <a:r>
                        <a:rPr lang="en-US" sz="1200" b="1" i="0" u="none" strike="noStrike" dirty="0">
                          <a:solidFill>
                            <a:schemeClr val="tx1"/>
                          </a:solidFill>
                          <a:effectLst/>
                          <a:latin typeface="Calibri" panose="020F0502020204030204" pitchFamily="34" charset="0"/>
                        </a:rPr>
                        <a:t>ERC1500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ER1700</a:t>
                      </a:r>
                    </a:p>
                    <a:p>
                      <a:pPr algn="ctr" fontAlgn="b"/>
                      <a:r>
                        <a:rPr lang="en-US" sz="1200" b="1" i="0" u="none" strike="noStrike" dirty="0">
                          <a:solidFill>
                            <a:schemeClr val="tx1"/>
                          </a:solidFill>
                          <a:effectLst/>
                          <a:latin typeface="Calibri" panose="020F0502020204030204" pitchFamily="34" charset="0"/>
                        </a:rPr>
                        <a:t>ERC1700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ER2000</a:t>
                      </a:r>
                    </a:p>
                    <a:p>
                      <a:pPr algn="ctr" fontAlgn="b"/>
                      <a:r>
                        <a:rPr lang="en-US" sz="1200" b="1" i="0" u="none" strike="noStrike" dirty="0">
                          <a:solidFill>
                            <a:schemeClr val="tx1"/>
                          </a:solidFill>
                          <a:effectLst/>
                          <a:latin typeface="Calibri" panose="020F0502020204030204" pitchFamily="34" charset="0"/>
                        </a:rPr>
                        <a:t>ERC2000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ER3000</a:t>
                      </a:r>
                    </a:p>
                    <a:p>
                      <a:pPr algn="ctr" fontAlgn="b"/>
                      <a:r>
                        <a:rPr lang="en-US" sz="1200" b="1" i="0" u="none" strike="noStrike" dirty="0">
                          <a:solidFill>
                            <a:schemeClr val="tx1"/>
                          </a:solidFill>
                          <a:effectLst/>
                          <a:latin typeface="Calibri" panose="020F0502020204030204" pitchFamily="34" charset="0"/>
                        </a:rPr>
                        <a:t>ERC3000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ER5500</a:t>
                      </a:r>
                      <a:endParaRPr lang="en-US" sz="1200" b="1" i="0" u="none" strike="noStrike" dirty="0">
                        <a:solidFill>
                          <a:schemeClr val="tx1"/>
                        </a:solidFill>
                        <a:effectLst/>
                        <a:latin typeface="Calibri" panose="020F0502020204030204" pitchFamily="34" charset="0"/>
                      </a:endParaRPr>
                    </a:p>
                  </a:txBody>
                  <a:tcPr marL="7620" marR="7620" marT="7620" marB="0" anchor="ctr">
                    <a:solidFill>
                      <a:srgbClr val="EE7100"/>
                    </a:solidFill>
                  </a:tcPr>
                </a:tc>
                <a:extLst>
                  <a:ext uri="{0D108BD9-81ED-4DB2-BD59-A6C34878D82A}">
                    <a16:rowId xmlns:a16="http://schemas.microsoft.com/office/drawing/2014/main" val="10000"/>
                  </a:ext>
                </a:extLst>
              </a:tr>
              <a:tr h="360000">
                <a:tc>
                  <a:txBody>
                    <a:bodyPr/>
                    <a:lstStyle/>
                    <a:p>
                      <a:pPr marL="0" algn="l" defTabSz="914400" rtl="0" eaLnBrk="1" fontAlgn="b" latinLnBrk="0" hangingPunct="1"/>
                      <a:r>
                        <a:rPr lang="en-US" sz="1200" b="1" u="none" strike="noStrike" kern="1200" dirty="0">
                          <a:solidFill>
                            <a:schemeClr val="dk1"/>
                          </a:solidFill>
                          <a:effectLst/>
                          <a:latin typeface="+mn-lt"/>
                          <a:ea typeface="+mn-ea"/>
                          <a:cs typeface="+mn-cs"/>
                        </a:rPr>
                        <a:t>Cutting wheel (CW)</a:t>
                      </a:r>
                    </a:p>
                  </a:txBody>
                  <a:tcPr marL="7620" marR="7620" marT="7620" marB="0" anchor="ctr"/>
                </a:tc>
                <a:tc>
                  <a:txBody>
                    <a:bodyPr/>
                    <a:lstStyle/>
                    <a:p>
                      <a:pPr marL="0" algn="ctr" defTabSz="914400" rtl="0" eaLnBrk="1" fontAlgn="b" latinLnBrk="0" hangingPunct="1"/>
                      <a:endParaRPr lang="en-US" sz="1200" b="1"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r>
                        <a:rPr lang="en-US" sz="1200" b="1" u="none" strike="noStrike" kern="1200" dirty="0">
                          <a:solidFill>
                            <a:schemeClr val="dk1"/>
                          </a:solidFill>
                          <a:effectLst/>
                          <a:latin typeface="+mn-lt"/>
                          <a:ea typeface="+mn-ea"/>
                          <a:cs typeface="+mn-cs"/>
                        </a:rPr>
                        <a:t>X</a:t>
                      </a:r>
                    </a:p>
                  </a:txBody>
                  <a:tcPr marL="7620" marR="7620" marT="7620" marB="0" anchor="ctr"/>
                </a:tc>
                <a:tc>
                  <a:txBody>
                    <a:bodyPr/>
                    <a:lstStyle/>
                    <a:p>
                      <a:pPr marL="0" algn="ctr" defTabSz="914400" rtl="0" eaLnBrk="1" fontAlgn="b" latinLnBrk="0" hangingPunct="1"/>
                      <a:endParaRPr lang="en-US" sz="1200" b="1"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2257078635"/>
                  </a:ext>
                </a:extLst>
              </a:tr>
              <a:tr h="360000">
                <a:tc>
                  <a:txBody>
                    <a:bodyPr/>
                    <a:lstStyle/>
                    <a:p>
                      <a:pPr algn="l" fontAlgn="b"/>
                      <a:r>
                        <a:rPr lang="en-US" sz="1200" b="1" u="none" strike="noStrike" dirty="0">
                          <a:effectLst/>
                        </a:rPr>
                        <a:t>Brush drums (B)</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360000">
                <a:tc>
                  <a:txBody>
                    <a:bodyPr/>
                    <a:lstStyle/>
                    <a:p>
                      <a:pPr algn="l" fontAlgn="b"/>
                      <a:r>
                        <a:rPr lang="en-US" sz="1200" b="1" u="none" strike="noStrike" dirty="0">
                          <a:effectLst/>
                        </a:rPr>
                        <a:t>Profiling heads (P)</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360000">
                <a:tc>
                  <a:txBody>
                    <a:bodyPr/>
                    <a:lstStyle/>
                    <a:p>
                      <a:pPr algn="l" fontAlgn="b"/>
                      <a:r>
                        <a:rPr lang="en-US" sz="1200" b="1" u="none" strike="noStrike" dirty="0">
                          <a:effectLst/>
                        </a:rPr>
                        <a:t>Tunneling heads (TU) (straight)</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 </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360000">
                <a:tc>
                  <a:txBody>
                    <a:bodyPr/>
                    <a:lstStyle/>
                    <a:p>
                      <a:pPr algn="l" fontAlgn="b"/>
                      <a:r>
                        <a:rPr lang="en-US" sz="1200" b="1" u="none" strike="noStrike" dirty="0">
                          <a:effectLst/>
                        </a:rPr>
                        <a:t>Tunneling heads (T) (conical)</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360000">
                <a:tc>
                  <a:txBody>
                    <a:bodyPr/>
                    <a:lstStyle/>
                    <a:p>
                      <a:pPr algn="l" fontAlgn="b"/>
                      <a:r>
                        <a:rPr lang="en-US" sz="1200" b="1" u="none" strike="noStrike" dirty="0">
                          <a:effectLst/>
                        </a:rPr>
                        <a:t>Excavation / production heads (G - straight)</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360000">
                <a:tc>
                  <a:txBody>
                    <a:bodyPr/>
                    <a:lstStyle/>
                    <a:p>
                      <a:pPr algn="l" fontAlgn="b"/>
                      <a:r>
                        <a:rPr lang="en-US" sz="1200" b="1" u="none" strike="noStrike" dirty="0">
                          <a:effectLst/>
                        </a:rPr>
                        <a:t>Excavation / production heads (G</a:t>
                      </a:r>
                      <a:r>
                        <a:rPr lang="en-US" sz="1200" b="1" u="none" strike="noStrike" baseline="0" dirty="0">
                          <a:effectLst/>
                        </a:rPr>
                        <a:t> - </a:t>
                      </a:r>
                      <a:r>
                        <a:rPr lang="en-US" sz="1200" b="1" u="none" strike="noStrike" dirty="0">
                          <a:effectLst/>
                        </a:rPr>
                        <a:t>ball shape)</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r h="360000">
                <a:tc>
                  <a:txBody>
                    <a:bodyPr/>
                    <a:lstStyle/>
                    <a:p>
                      <a:pPr algn="l" fontAlgn="b"/>
                      <a:r>
                        <a:rPr lang="en-US" sz="1200" b="1" u="none" strike="noStrike" dirty="0">
                          <a:effectLst/>
                        </a:rPr>
                        <a:t>Soil mixing heads (M)</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a:effectLst/>
                        </a:rPr>
                        <a:t>X</a:t>
                      </a:r>
                      <a:endParaRPr lang="en-US" sz="12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r h="360000">
                <a:tc>
                  <a:txBody>
                    <a:bodyPr/>
                    <a:lstStyle/>
                    <a:p>
                      <a:pPr algn="l" fontAlgn="b"/>
                      <a:r>
                        <a:rPr lang="en-US" sz="1200" b="1" u="none" strike="noStrike" dirty="0">
                          <a:effectLst/>
                        </a:rPr>
                        <a:t>Wood grinding heads (W)</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X</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8"/>
                  </a:ext>
                </a:extLst>
              </a:tr>
            </a:tbl>
          </a:graphicData>
        </a:graphic>
      </p:graphicFrame>
      <p:sp>
        <p:nvSpPr>
          <p:cNvPr id="8" name="Textfeld 7"/>
          <p:cNvSpPr txBox="1"/>
          <p:nvPr/>
        </p:nvSpPr>
        <p:spPr bwMode="gray">
          <a:xfrm>
            <a:off x="534989" y="5756590"/>
            <a:ext cx="2023631" cy="267766"/>
          </a:xfrm>
          <a:prstGeom prst="rect">
            <a:avLst/>
          </a:prstGeom>
          <a:noFill/>
        </p:spPr>
        <p:txBody>
          <a:bodyPr wrap="none" rtlCol="0">
            <a:spAutoFit/>
          </a:bodyPr>
          <a:lstStyle/>
          <a:p>
            <a:pPr>
              <a:lnSpc>
                <a:spcPct val="95000"/>
              </a:lnSpc>
              <a:spcBef>
                <a:spcPts val="400"/>
              </a:spcBef>
            </a:pPr>
            <a:r>
              <a:rPr lang="de-DE" sz="1200" dirty="0"/>
              <a:t>Further </a:t>
            </a:r>
            <a:r>
              <a:rPr lang="de-DE" sz="1200" dirty="0" err="1"/>
              <a:t>options</a:t>
            </a:r>
            <a:r>
              <a:rPr lang="de-DE" sz="1200" dirty="0"/>
              <a:t> upon </a:t>
            </a:r>
            <a:r>
              <a:rPr lang="de-DE" sz="1200" dirty="0" err="1"/>
              <a:t>request</a:t>
            </a:r>
            <a:endParaRPr lang="de-DE" sz="1200" dirty="0"/>
          </a:p>
        </p:txBody>
      </p:sp>
    </p:spTree>
    <p:extLst>
      <p:ext uri="{BB962C8B-B14F-4D97-AF65-F5344CB8AC3E}">
        <p14:creationId xmlns:p14="http://schemas.microsoft.com/office/powerpoint/2010/main" val="3702183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Options for ER Transverse Drum Cutters</a:t>
            </a:r>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sp>
        <p:nvSpPr>
          <p:cNvPr id="9" name="Textplatzhalter 3"/>
          <p:cNvSpPr>
            <a:spLocks noGrp="1"/>
          </p:cNvSpPr>
          <p:nvPr>
            <p:ph type="body" sz="quarter" idx="15"/>
          </p:nvPr>
        </p:nvSpPr>
        <p:spPr>
          <a:xfrm>
            <a:off x="534988" y="979467"/>
            <a:ext cx="9966960" cy="300788"/>
          </a:xfrm>
        </p:spPr>
        <p:txBody>
          <a:bodyPr/>
          <a:lstStyle/>
          <a:p>
            <a:pPr>
              <a:lnSpc>
                <a:spcPct val="105000"/>
              </a:lnSpc>
              <a:spcBef>
                <a:spcPts val="830"/>
              </a:spcBef>
              <a:buClr>
                <a:srgbClr val="435363"/>
              </a:buClr>
            </a:pPr>
            <a:r>
              <a:rPr lang="en-US" sz="2000" b="1" dirty="0">
                <a:solidFill>
                  <a:schemeClr val="tx2"/>
                </a:solidFill>
              </a:rPr>
              <a:t>Available options</a:t>
            </a:r>
          </a:p>
        </p:txBody>
      </p:sp>
      <p:graphicFrame>
        <p:nvGraphicFramePr>
          <p:cNvPr id="10" name="Tabelle 9"/>
          <p:cNvGraphicFramePr>
            <a:graphicFrameLocks noGrp="1"/>
          </p:cNvGraphicFramePr>
          <p:nvPr/>
        </p:nvGraphicFramePr>
        <p:xfrm>
          <a:off x="559156" y="1487081"/>
          <a:ext cx="11102137" cy="4133400"/>
        </p:xfrm>
        <a:graphic>
          <a:graphicData uri="http://schemas.openxmlformats.org/drawingml/2006/table">
            <a:tbl>
              <a:tblPr>
                <a:tableStyleId>{5C22544A-7EE6-4342-B048-85BDC9FD1C3A}</a:tableStyleId>
              </a:tblPr>
              <a:tblGrid>
                <a:gridCol w="3094038">
                  <a:extLst>
                    <a:ext uri="{9D8B030D-6E8A-4147-A177-3AD203B41FA5}">
                      <a16:colId xmlns:a16="http://schemas.microsoft.com/office/drawing/2014/main" val="20000"/>
                    </a:ext>
                  </a:extLst>
                </a:gridCol>
                <a:gridCol w="728009">
                  <a:extLst>
                    <a:ext uri="{9D8B030D-6E8A-4147-A177-3AD203B41FA5}">
                      <a16:colId xmlns:a16="http://schemas.microsoft.com/office/drawing/2014/main" val="20001"/>
                    </a:ext>
                  </a:extLst>
                </a:gridCol>
                <a:gridCol w="728009">
                  <a:extLst>
                    <a:ext uri="{9D8B030D-6E8A-4147-A177-3AD203B41FA5}">
                      <a16:colId xmlns:a16="http://schemas.microsoft.com/office/drawing/2014/main" val="20002"/>
                    </a:ext>
                  </a:extLst>
                </a:gridCol>
                <a:gridCol w="728009">
                  <a:extLst>
                    <a:ext uri="{9D8B030D-6E8A-4147-A177-3AD203B41FA5}">
                      <a16:colId xmlns:a16="http://schemas.microsoft.com/office/drawing/2014/main" val="20003"/>
                    </a:ext>
                  </a:extLst>
                </a:gridCol>
                <a:gridCol w="728009">
                  <a:extLst>
                    <a:ext uri="{9D8B030D-6E8A-4147-A177-3AD203B41FA5}">
                      <a16:colId xmlns:a16="http://schemas.microsoft.com/office/drawing/2014/main" val="20004"/>
                    </a:ext>
                  </a:extLst>
                </a:gridCol>
                <a:gridCol w="728009">
                  <a:extLst>
                    <a:ext uri="{9D8B030D-6E8A-4147-A177-3AD203B41FA5}">
                      <a16:colId xmlns:a16="http://schemas.microsoft.com/office/drawing/2014/main" val="20005"/>
                    </a:ext>
                  </a:extLst>
                </a:gridCol>
                <a:gridCol w="728009">
                  <a:extLst>
                    <a:ext uri="{9D8B030D-6E8A-4147-A177-3AD203B41FA5}">
                      <a16:colId xmlns:a16="http://schemas.microsoft.com/office/drawing/2014/main" val="20006"/>
                    </a:ext>
                  </a:extLst>
                </a:gridCol>
                <a:gridCol w="728009">
                  <a:extLst>
                    <a:ext uri="{9D8B030D-6E8A-4147-A177-3AD203B41FA5}">
                      <a16:colId xmlns:a16="http://schemas.microsoft.com/office/drawing/2014/main" val="20007"/>
                    </a:ext>
                  </a:extLst>
                </a:gridCol>
                <a:gridCol w="728009">
                  <a:extLst>
                    <a:ext uri="{9D8B030D-6E8A-4147-A177-3AD203B41FA5}">
                      <a16:colId xmlns:a16="http://schemas.microsoft.com/office/drawing/2014/main" val="20008"/>
                    </a:ext>
                  </a:extLst>
                </a:gridCol>
                <a:gridCol w="728009">
                  <a:extLst>
                    <a:ext uri="{9D8B030D-6E8A-4147-A177-3AD203B41FA5}">
                      <a16:colId xmlns:a16="http://schemas.microsoft.com/office/drawing/2014/main" val="20009"/>
                    </a:ext>
                  </a:extLst>
                </a:gridCol>
                <a:gridCol w="728009">
                  <a:extLst>
                    <a:ext uri="{9D8B030D-6E8A-4147-A177-3AD203B41FA5}">
                      <a16:colId xmlns:a16="http://schemas.microsoft.com/office/drawing/2014/main" val="20010"/>
                    </a:ext>
                  </a:extLst>
                </a:gridCol>
                <a:gridCol w="728009">
                  <a:extLst>
                    <a:ext uri="{9D8B030D-6E8A-4147-A177-3AD203B41FA5}">
                      <a16:colId xmlns:a16="http://schemas.microsoft.com/office/drawing/2014/main" val="20011"/>
                    </a:ext>
                  </a:extLst>
                </a:gridCol>
              </a:tblGrid>
              <a:tr h="533400">
                <a:tc>
                  <a:txBody>
                    <a:bodyPr/>
                    <a:lstStyle/>
                    <a:p>
                      <a:pPr algn="l" fontAlgn="b"/>
                      <a:r>
                        <a:rPr lang="en-US" sz="1400" b="1" u="none" strike="noStrike" dirty="0">
                          <a:effectLst/>
                        </a:rPr>
                        <a:t> Options</a:t>
                      </a:r>
                      <a:endParaRPr lang="en-US" sz="14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ER40</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ER50</a:t>
                      </a:r>
                    </a:p>
                    <a:p>
                      <a:pPr algn="ctr" fontAlgn="b"/>
                      <a:r>
                        <a:rPr lang="en-US" sz="1200" b="1" i="0" u="none" strike="noStrike" dirty="0">
                          <a:solidFill>
                            <a:schemeClr val="tx1"/>
                          </a:solidFill>
                          <a:effectLst/>
                          <a:latin typeface="Calibri" panose="020F0502020204030204" pitchFamily="34" charset="0"/>
                        </a:rPr>
                        <a:t>ERC50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ER100</a:t>
                      </a:r>
                    </a:p>
                    <a:p>
                      <a:pPr algn="ctr" fontAlgn="b"/>
                      <a:r>
                        <a:rPr lang="en-US" sz="1200" b="1" i="0" u="none" strike="noStrike" dirty="0">
                          <a:solidFill>
                            <a:schemeClr val="tx1"/>
                          </a:solidFill>
                          <a:effectLst/>
                          <a:latin typeface="Calibri" panose="020F0502020204030204" pitchFamily="34" charset="0"/>
                        </a:rPr>
                        <a:t>ERC100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ER250</a:t>
                      </a:r>
                    </a:p>
                    <a:p>
                      <a:pPr algn="ctr" fontAlgn="b"/>
                      <a:r>
                        <a:rPr lang="en-US" sz="1200" b="1" i="0" u="none" strike="noStrike" dirty="0">
                          <a:solidFill>
                            <a:schemeClr val="tx1"/>
                          </a:solidFill>
                          <a:effectLst/>
                          <a:latin typeface="Calibri" panose="020F0502020204030204" pitchFamily="34" charset="0"/>
                        </a:rPr>
                        <a:t>ERC250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ER600</a:t>
                      </a:r>
                    </a:p>
                    <a:p>
                      <a:pPr algn="ctr" fontAlgn="b"/>
                      <a:r>
                        <a:rPr lang="en-US" sz="1200" b="1" i="0" u="none" strike="noStrike" dirty="0">
                          <a:solidFill>
                            <a:schemeClr val="tx1"/>
                          </a:solidFill>
                          <a:effectLst/>
                          <a:latin typeface="Calibri" panose="020F0502020204030204" pitchFamily="34" charset="0"/>
                        </a:rPr>
                        <a:t>ERC600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ER650</a:t>
                      </a:r>
                    </a:p>
                    <a:p>
                      <a:pPr algn="ctr" fontAlgn="b"/>
                      <a:r>
                        <a:rPr lang="en-US" sz="1200" b="1" i="0" u="none" strike="noStrike" dirty="0">
                          <a:solidFill>
                            <a:schemeClr val="tx1"/>
                          </a:solidFill>
                          <a:effectLst/>
                          <a:latin typeface="Calibri" panose="020F0502020204030204" pitchFamily="34" charset="0"/>
                        </a:rPr>
                        <a:t>ERC650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ER1500</a:t>
                      </a:r>
                    </a:p>
                    <a:p>
                      <a:pPr algn="ctr" fontAlgn="b"/>
                      <a:r>
                        <a:rPr lang="en-US" sz="1200" b="1" i="0" u="none" strike="noStrike" dirty="0">
                          <a:solidFill>
                            <a:schemeClr val="tx1"/>
                          </a:solidFill>
                          <a:effectLst/>
                          <a:latin typeface="Calibri" panose="020F0502020204030204" pitchFamily="34" charset="0"/>
                        </a:rPr>
                        <a:t>ERC1500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ER1700</a:t>
                      </a:r>
                    </a:p>
                    <a:p>
                      <a:pPr algn="ctr" fontAlgn="b"/>
                      <a:r>
                        <a:rPr lang="en-US" sz="1200" b="1" i="0" u="none" strike="noStrike" dirty="0">
                          <a:solidFill>
                            <a:schemeClr val="tx1"/>
                          </a:solidFill>
                          <a:effectLst/>
                          <a:latin typeface="Calibri" panose="020F0502020204030204" pitchFamily="34" charset="0"/>
                        </a:rPr>
                        <a:t>ERC1700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ER2000</a:t>
                      </a:r>
                    </a:p>
                    <a:p>
                      <a:pPr algn="ctr" fontAlgn="b"/>
                      <a:r>
                        <a:rPr lang="en-US" sz="1200" b="1" i="0" u="none" strike="noStrike" dirty="0">
                          <a:solidFill>
                            <a:schemeClr val="tx1"/>
                          </a:solidFill>
                          <a:effectLst/>
                          <a:latin typeface="Calibri" panose="020F0502020204030204" pitchFamily="34" charset="0"/>
                        </a:rPr>
                        <a:t>ERC2000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ER3000</a:t>
                      </a:r>
                    </a:p>
                    <a:p>
                      <a:pPr algn="ctr" fontAlgn="b"/>
                      <a:r>
                        <a:rPr lang="en-US" sz="1200" b="1" i="0" u="none" strike="noStrike" dirty="0">
                          <a:solidFill>
                            <a:schemeClr val="tx1"/>
                          </a:solidFill>
                          <a:effectLst/>
                          <a:latin typeface="Calibri" panose="020F0502020204030204" pitchFamily="34" charset="0"/>
                        </a:rPr>
                        <a:t>ERC3000</a:t>
                      </a:r>
                    </a:p>
                  </a:txBody>
                  <a:tcPr marL="7620" marR="7620" marT="7620" marB="0" anchor="ctr">
                    <a:solidFill>
                      <a:srgbClr val="EE7100"/>
                    </a:solidFill>
                  </a:tcPr>
                </a:tc>
                <a:tc>
                  <a:txBody>
                    <a:bodyPr/>
                    <a:lstStyle/>
                    <a:p>
                      <a:pPr algn="ctr" fontAlgn="b"/>
                      <a:r>
                        <a:rPr lang="en-US" sz="1200" b="1" u="none" strike="noStrike" dirty="0">
                          <a:solidFill>
                            <a:schemeClr val="tx1"/>
                          </a:solidFill>
                          <a:effectLst/>
                        </a:rPr>
                        <a:t>ER5500</a:t>
                      </a:r>
                      <a:endParaRPr lang="en-US" sz="1200" b="1" i="0" u="none" strike="noStrike" dirty="0">
                        <a:solidFill>
                          <a:schemeClr val="tx1"/>
                        </a:solidFill>
                        <a:effectLst/>
                        <a:latin typeface="Calibri" panose="020F0502020204030204" pitchFamily="34" charset="0"/>
                      </a:endParaRPr>
                    </a:p>
                  </a:txBody>
                  <a:tcPr marL="7620" marR="7620" marT="7620" marB="0" anchor="ctr">
                    <a:solidFill>
                      <a:srgbClr val="EE7100"/>
                    </a:solidFill>
                  </a:tcPr>
                </a:tc>
                <a:extLst>
                  <a:ext uri="{0D108BD9-81ED-4DB2-BD59-A6C34878D82A}">
                    <a16:rowId xmlns:a16="http://schemas.microsoft.com/office/drawing/2014/main" val="10000"/>
                  </a:ext>
                </a:extLst>
              </a:tr>
              <a:tr h="360000">
                <a:tc>
                  <a:txBody>
                    <a:bodyPr/>
                    <a:lstStyle/>
                    <a:p>
                      <a:pPr algn="l" fontAlgn="b"/>
                      <a:r>
                        <a:rPr lang="en-US" sz="1200" b="1" u="none" strike="noStrike" dirty="0">
                          <a:solidFill>
                            <a:schemeClr val="tx1"/>
                          </a:solidFill>
                          <a:effectLst/>
                          <a:latin typeface="+mn-lt"/>
                        </a:rPr>
                        <a:t>Water spray kit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360000">
                <a:tc>
                  <a:txBody>
                    <a:bodyPr/>
                    <a:lstStyle/>
                    <a:p>
                      <a:pPr algn="l" fontAlgn="b"/>
                      <a:r>
                        <a:rPr lang="en-US" sz="1200" b="1" u="none" strike="noStrike" dirty="0">
                          <a:solidFill>
                            <a:schemeClr val="tx1"/>
                          </a:solidFill>
                          <a:effectLst/>
                          <a:latin typeface="+mn-lt"/>
                        </a:rPr>
                        <a:t>Dust suction</a:t>
                      </a:r>
                      <a:r>
                        <a:rPr lang="en-US" sz="1200" b="1" u="none" strike="noStrike" baseline="0" dirty="0">
                          <a:solidFill>
                            <a:schemeClr val="tx1"/>
                          </a:solidFill>
                          <a:effectLst/>
                          <a:latin typeface="+mn-lt"/>
                        </a:rPr>
                        <a:t> cower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 </a:t>
                      </a:r>
                      <a:endParaRPr lang="en-US" sz="1200" b="1" i="0" u="none" strike="noStrike">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360000">
                <a:tc>
                  <a:txBody>
                    <a:bodyPr/>
                    <a:lstStyle/>
                    <a:p>
                      <a:pPr algn="l" fontAlgn="b"/>
                      <a:r>
                        <a:rPr lang="en-US" sz="1200" b="1" u="none" strike="noStrike" dirty="0">
                          <a:solidFill>
                            <a:schemeClr val="tx1"/>
                          </a:solidFill>
                          <a:effectLst/>
                          <a:latin typeface="+mn-lt"/>
                        </a:rPr>
                        <a:t>Underwater / Ocean kit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X</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360000">
                <a:tc>
                  <a:txBody>
                    <a:bodyPr/>
                    <a:lstStyle/>
                    <a:p>
                      <a:pPr algn="l" fontAlgn="b"/>
                      <a:r>
                        <a:rPr lang="en-US" sz="1200" b="1" u="none" strike="noStrike" dirty="0">
                          <a:solidFill>
                            <a:schemeClr val="tx1"/>
                          </a:solidFill>
                          <a:effectLst/>
                          <a:latin typeface="+mn-lt"/>
                        </a:rPr>
                        <a:t>Additional </a:t>
                      </a:r>
                      <a:r>
                        <a:rPr lang="en-US" sz="1200" b="1" u="none" strike="noStrike" dirty="0" err="1">
                          <a:solidFill>
                            <a:schemeClr val="tx1"/>
                          </a:solidFill>
                          <a:effectLst/>
                          <a:latin typeface="+mn-lt"/>
                        </a:rPr>
                        <a:t>hardfacing</a:t>
                      </a:r>
                      <a:r>
                        <a:rPr lang="en-US" sz="1200" b="1" u="none" strike="noStrike" dirty="0">
                          <a:solidFill>
                            <a:schemeClr val="tx1"/>
                          </a:solidFill>
                          <a:effectLst/>
                          <a:latin typeface="+mn-lt"/>
                        </a:rPr>
                        <a:t> of all pick holders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a:solidFill>
                            <a:schemeClr val="tx1"/>
                          </a:solidFill>
                          <a:effectLst/>
                        </a:rPr>
                        <a:t> </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X</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X</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360000">
                <a:tc>
                  <a:txBody>
                    <a:bodyPr/>
                    <a:lstStyle/>
                    <a:p>
                      <a:pPr algn="l" fontAlgn="b"/>
                      <a:r>
                        <a:rPr lang="en-US" sz="1200" b="1" u="none" strike="noStrike" dirty="0">
                          <a:solidFill>
                            <a:schemeClr val="tx1"/>
                          </a:solidFill>
                          <a:effectLst/>
                          <a:latin typeface="+mn-lt"/>
                        </a:rPr>
                        <a:t>High temperature kit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a:solidFill>
                            <a:schemeClr val="tx1"/>
                          </a:solidFill>
                          <a:effectLst/>
                        </a:rPr>
                        <a:t> </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360000">
                <a:tc>
                  <a:txBody>
                    <a:bodyPr/>
                    <a:lstStyle/>
                    <a:p>
                      <a:pPr algn="l" fontAlgn="b"/>
                      <a:r>
                        <a:rPr lang="en-US" sz="1200" b="1" u="none" strike="noStrike" dirty="0">
                          <a:solidFill>
                            <a:schemeClr val="tx1"/>
                          </a:solidFill>
                          <a:effectLst/>
                          <a:latin typeface="+mn-lt"/>
                        </a:rPr>
                        <a:t>Arctic / low temperature kit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 </a:t>
                      </a:r>
                      <a:endParaRPr lang="en-US" sz="1200" b="1" i="0" u="none" strike="noStrike">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i="0" u="none" strike="noStrike" dirty="0">
                          <a:solidFill>
                            <a:schemeClr val="tx1"/>
                          </a:solidFill>
                          <a:effectLst/>
                          <a:latin typeface="Calibri" panose="020F0502020204030204" pitchFamily="34" charset="0"/>
                        </a:rPr>
                        <a:t>X</a:t>
                      </a:r>
                    </a:p>
                  </a:txBody>
                  <a:tcPr marL="7620" marR="7620" marT="7620" marB="0" anchor="ctr"/>
                </a:tc>
                <a:extLst>
                  <a:ext uri="{0D108BD9-81ED-4DB2-BD59-A6C34878D82A}">
                    <a16:rowId xmlns:a16="http://schemas.microsoft.com/office/drawing/2014/main" val="10006"/>
                  </a:ext>
                </a:extLst>
              </a:tr>
              <a:tr h="360000">
                <a:tc>
                  <a:txBody>
                    <a:bodyPr/>
                    <a:lstStyle/>
                    <a:p>
                      <a:pPr algn="l" fontAlgn="b"/>
                      <a:r>
                        <a:rPr lang="en-US" sz="1200" b="1" i="0" u="none" strike="noStrike" dirty="0">
                          <a:solidFill>
                            <a:schemeClr val="tx1"/>
                          </a:solidFill>
                          <a:effectLst/>
                          <a:latin typeface="+mn-lt"/>
                        </a:rPr>
                        <a:t>Pro Bracket </a:t>
                      </a:r>
                      <a:r>
                        <a:rPr lang="en-US" sz="1200" b="0" i="0" u="none" strike="noStrike" dirty="0">
                          <a:solidFill>
                            <a:schemeClr val="tx1"/>
                          </a:solidFill>
                          <a:effectLst/>
                          <a:latin typeface="+mn-lt"/>
                        </a:rPr>
                        <a:t>(for ER series only) </a:t>
                      </a:r>
                      <a:r>
                        <a:rPr lang="en-US" sz="1200" b="1" i="0" u="none" strike="noStrike" dirty="0">
                          <a:solidFill>
                            <a:schemeClr val="tx1"/>
                          </a:solidFill>
                          <a:effectLst/>
                          <a:latin typeface="+mn-lt"/>
                        </a:rPr>
                        <a:t>* </a:t>
                      </a: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i="0" u="none" strike="noStrike" dirty="0">
                          <a:solidFill>
                            <a:schemeClr val="tx1"/>
                          </a:solidFill>
                          <a:effectLst/>
                          <a:latin typeface="Calibri" panose="020F0502020204030204" pitchFamily="34" charset="0"/>
                        </a:rPr>
                        <a:t>X</a:t>
                      </a:r>
                    </a:p>
                  </a:txBody>
                  <a:tcPr marL="7620" marR="7620" marT="7620" marB="0" anchor="ctr"/>
                </a:tc>
                <a:tc>
                  <a:txBody>
                    <a:bodyPr/>
                    <a:lstStyle/>
                    <a:p>
                      <a:pPr algn="ctr" fontAlgn="b"/>
                      <a:r>
                        <a:rPr lang="en-US" sz="1200" b="1" i="0" u="none" strike="noStrike" dirty="0">
                          <a:solidFill>
                            <a:schemeClr val="tx1"/>
                          </a:solidFill>
                          <a:effectLst/>
                          <a:latin typeface="Calibri" panose="020F0502020204030204" pitchFamily="34" charset="0"/>
                        </a:rPr>
                        <a:t>X</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Calibri" panose="020F0502020204030204" pitchFamily="34" charset="0"/>
                        </a:rPr>
                        <a:t>X</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Calibri" panose="020F0502020204030204" pitchFamily="34" charset="0"/>
                        </a:rPr>
                        <a:t>X</a:t>
                      </a: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74564706"/>
                  </a:ext>
                </a:extLst>
              </a:tr>
              <a:tr h="360000">
                <a:tc>
                  <a:txBody>
                    <a:bodyPr/>
                    <a:lstStyle/>
                    <a:p>
                      <a:pPr algn="l" fontAlgn="b"/>
                      <a:r>
                        <a:rPr lang="en-US" sz="1200" b="1" u="none" strike="noStrike" dirty="0">
                          <a:solidFill>
                            <a:schemeClr val="tx1"/>
                          </a:solidFill>
                          <a:effectLst/>
                          <a:latin typeface="+mn-lt"/>
                        </a:rPr>
                        <a:t>Extension brackets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r h="360000">
                <a:tc>
                  <a:txBody>
                    <a:bodyPr/>
                    <a:lstStyle/>
                    <a:p>
                      <a:pPr algn="l" fontAlgn="b"/>
                      <a:r>
                        <a:rPr lang="en-US" sz="1200" b="1" i="0" u="none" strike="noStrike" dirty="0">
                          <a:solidFill>
                            <a:schemeClr val="tx1"/>
                          </a:solidFill>
                          <a:effectLst/>
                          <a:latin typeface="+mn-lt"/>
                        </a:rPr>
                        <a:t>Drain oil connection kit *</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Calibri" panose="020F0502020204030204" pitchFamily="34" charset="0"/>
                        </a:rPr>
                        <a:t>X</a:t>
                      </a: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09862937"/>
                  </a:ext>
                </a:extLst>
              </a:tr>
              <a:tr h="360000">
                <a:tc>
                  <a:txBody>
                    <a:bodyPr/>
                    <a:lstStyle/>
                    <a:p>
                      <a:pPr algn="l" fontAlgn="b"/>
                      <a:r>
                        <a:rPr lang="en-US" sz="1200" b="1" i="0" u="none" strike="noStrike" dirty="0">
                          <a:solidFill>
                            <a:schemeClr val="tx1"/>
                          </a:solidFill>
                          <a:effectLst/>
                          <a:latin typeface="+mn-lt"/>
                        </a:rPr>
                        <a:t>HATCON</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X</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X </a:t>
                      </a:r>
                      <a:endParaRPr lang="en-US" sz="12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8"/>
                  </a:ext>
                </a:extLst>
              </a:tr>
            </a:tbl>
          </a:graphicData>
        </a:graphic>
      </p:graphicFrame>
      <p:sp>
        <p:nvSpPr>
          <p:cNvPr id="11" name="Textfeld 10"/>
          <p:cNvSpPr txBox="1"/>
          <p:nvPr/>
        </p:nvSpPr>
        <p:spPr bwMode="gray">
          <a:xfrm>
            <a:off x="534989" y="5743575"/>
            <a:ext cx="3116559" cy="633507"/>
          </a:xfrm>
          <a:prstGeom prst="rect">
            <a:avLst/>
          </a:prstGeom>
          <a:noFill/>
        </p:spPr>
        <p:txBody>
          <a:bodyPr wrap="none" rtlCol="0">
            <a:spAutoFit/>
          </a:bodyPr>
          <a:lstStyle/>
          <a:p>
            <a:pPr>
              <a:lnSpc>
                <a:spcPct val="95000"/>
              </a:lnSpc>
              <a:spcBef>
                <a:spcPts val="400"/>
              </a:spcBef>
            </a:pPr>
            <a:r>
              <a:rPr lang="de-DE" sz="1000" dirty="0"/>
              <a:t>* Will / </a:t>
            </a:r>
            <a:r>
              <a:rPr lang="de-DE" sz="1000" dirty="0" err="1"/>
              <a:t>can</a:t>
            </a:r>
            <a:r>
              <a:rPr lang="de-DE" sz="1000" dirty="0"/>
              <a:t> </a:t>
            </a:r>
            <a:r>
              <a:rPr lang="de-DE" sz="1000" dirty="0" err="1"/>
              <a:t>be</a:t>
            </a:r>
            <a:r>
              <a:rPr lang="de-DE" sz="1000" dirty="0"/>
              <a:t> </a:t>
            </a:r>
            <a:r>
              <a:rPr lang="de-DE" sz="1000" dirty="0" err="1"/>
              <a:t>delivered</a:t>
            </a:r>
            <a:r>
              <a:rPr lang="de-DE" sz="1000" dirty="0"/>
              <a:t> </a:t>
            </a:r>
            <a:r>
              <a:rPr lang="de-DE" sz="1000" dirty="0" err="1"/>
              <a:t>as</a:t>
            </a:r>
            <a:r>
              <a:rPr lang="de-DE" sz="1000" dirty="0"/>
              <a:t> separate item</a:t>
            </a:r>
          </a:p>
          <a:p>
            <a:pPr>
              <a:lnSpc>
                <a:spcPct val="95000"/>
              </a:lnSpc>
              <a:spcBef>
                <a:spcPts val="400"/>
              </a:spcBef>
            </a:pPr>
            <a:r>
              <a:rPr lang="de-DE" sz="1000" dirty="0"/>
              <a:t>** </a:t>
            </a:r>
            <a:r>
              <a:rPr lang="de-DE" sz="1000" dirty="0" err="1"/>
              <a:t>Only</a:t>
            </a:r>
            <a:r>
              <a:rPr lang="de-DE" sz="1000" dirty="0"/>
              <a:t> </a:t>
            </a:r>
            <a:r>
              <a:rPr lang="de-DE" sz="1000" dirty="0" err="1"/>
              <a:t>for</a:t>
            </a:r>
            <a:r>
              <a:rPr lang="de-DE" sz="1000" dirty="0"/>
              <a:t> </a:t>
            </a:r>
            <a:r>
              <a:rPr lang="de-DE" sz="1000" dirty="0" err="1"/>
              <a:t>new</a:t>
            </a:r>
            <a:r>
              <a:rPr lang="de-DE" sz="1000" dirty="0"/>
              <a:t> drum </a:t>
            </a:r>
            <a:r>
              <a:rPr lang="de-DE" sz="1000" dirty="0" err="1"/>
              <a:t>cutters</a:t>
            </a:r>
            <a:r>
              <a:rPr lang="de-DE" sz="1000" dirty="0"/>
              <a:t> </a:t>
            </a:r>
            <a:r>
              <a:rPr lang="de-DE" sz="1000" dirty="0" err="1"/>
              <a:t>delivered</a:t>
            </a:r>
            <a:r>
              <a:rPr lang="de-DE" sz="1000" dirty="0"/>
              <a:t> </a:t>
            </a:r>
            <a:r>
              <a:rPr lang="de-DE" sz="1000" dirty="0" err="1"/>
              <a:t>from</a:t>
            </a:r>
            <a:r>
              <a:rPr lang="de-DE" sz="1000" dirty="0"/>
              <a:t> </a:t>
            </a:r>
            <a:r>
              <a:rPr lang="de-DE" sz="1000" dirty="0" err="1"/>
              <a:t>the</a:t>
            </a:r>
            <a:r>
              <a:rPr lang="de-DE" sz="1000" dirty="0"/>
              <a:t> </a:t>
            </a:r>
            <a:r>
              <a:rPr lang="de-DE" sz="1000" dirty="0" err="1"/>
              <a:t>factory</a:t>
            </a:r>
            <a:endParaRPr lang="de-DE" sz="1000" dirty="0"/>
          </a:p>
          <a:p>
            <a:pPr>
              <a:lnSpc>
                <a:spcPct val="95000"/>
              </a:lnSpc>
              <a:spcBef>
                <a:spcPts val="400"/>
              </a:spcBef>
            </a:pPr>
            <a:r>
              <a:rPr lang="de-DE" sz="1000" dirty="0"/>
              <a:t>Further </a:t>
            </a:r>
            <a:r>
              <a:rPr lang="de-DE" sz="1000" dirty="0" err="1"/>
              <a:t>options</a:t>
            </a:r>
            <a:r>
              <a:rPr lang="de-DE" sz="1000" dirty="0"/>
              <a:t> upon </a:t>
            </a:r>
            <a:r>
              <a:rPr lang="de-DE" sz="1000" dirty="0" err="1"/>
              <a:t>request</a:t>
            </a:r>
            <a:endParaRPr lang="de-DE" sz="1000" dirty="0"/>
          </a:p>
        </p:txBody>
      </p:sp>
    </p:spTree>
    <p:extLst>
      <p:ext uri="{BB962C8B-B14F-4D97-AF65-F5344CB8AC3E}">
        <p14:creationId xmlns:p14="http://schemas.microsoft.com/office/powerpoint/2010/main" val="314681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Options for ERL Axial Drum Cutters</a:t>
            </a:r>
          </a:p>
        </p:txBody>
      </p:sp>
      <p:sp>
        <p:nvSpPr>
          <p:cNvPr id="2" name="Fußzeilenplatzhalter 1"/>
          <p:cNvSpPr>
            <a:spLocks noGrp="1"/>
          </p:cNvSpPr>
          <p:nvPr>
            <p:ph type="ftr" sz="quarter" idx="15"/>
          </p:nvPr>
        </p:nvSpPr>
        <p:spPr/>
        <p:txBody>
          <a:bodyPr/>
          <a:lstStyle/>
          <a:p>
            <a:endParaRPr lang="en-US"/>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sp>
        <p:nvSpPr>
          <p:cNvPr id="3" name="Fußzeilenplatzhalter 2"/>
          <p:cNvSpPr>
            <a:spLocks noGrp="1"/>
          </p:cNvSpPr>
          <p:nvPr>
            <p:ph type="ftr" sz="quarter" idx="15"/>
          </p:nvPr>
        </p:nvSpPr>
        <p:spPr/>
        <p:txBody>
          <a:bodyPr/>
          <a:lstStyle/>
          <a:p>
            <a:endParaRPr lang="de-DE"/>
          </a:p>
        </p:txBody>
      </p:sp>
      <p:sp>
        <p:nvSpPr>
          <p:cNvPr id="9" name="Textplatzhalter 3"/>
          <p:cNvSpPr>
            <a:spLocks noGrp="1"/>
          </p:cNvSpPr>
          <p:nvPr>
            <p:ph type="body" sz="quarter" idx="15"/>
          </p:nvPr>
        </p:nvSpPr>
        <p:spPr>
          <a:xfrm>
            <a:off x="534988" y="979467"/>
            <a:ext cx="9966960" cy="300788"/>
          </a:xfrm>
        </p:spPr>
        <p:txBody>
          <a:bodyPr/>
          <a:lstStyle/>
          <a:p>
            <a:pPr>
              <a:lnSpc>
                <a:spcPct val="105000"/>
              </a:lnSpc>
              <a:spcBef>
                <a:spcPts val="830"/>
              </a:spcBef>
              <a:buClr>
                <a:srgbClr val="435363"/>
              </a:buClr>
            </a:pPr>
            <a:r>
              <a:rPr lang="en-US" sz="2000" b="1" dirty="0">
                <a:solidFill>
                  <a:schemeClr val="tx2"/>
                </a:solidFill>
              </a:rPr>
              <a:t>Available options</a:t>
            </a:r>
          </a:p>
        </p:txBody>
      </p:sp>
      <p:graphicFrame>
        <p:nvGraphicFramePr>
          <p:cNvPr id="10" name="Tabelle 9"/>
          <p:cNvGraphicFramePr>
            <a:graphicFrameLocks noGrp="1"/>
          </p:cNvGraphicFramePr>
          <p:nvPr/>
        </p:nvGraphicFramePr>
        <p:xfrm>
          <a:off x="559155" y="1487081"/>
          <a:ext cx="10546038" cy="3053400"/>
        </p:xfrm>
        <a:graphic>
          <a:graphicData uri="http://schemas.openxmlformats.org/drawingml/2006/table">
            <a:tbl>
              <a:tblPr>
                <a:tableStyleId>{5C22544A-7EE6-4342-B048-85BDC9FD1C3A}</a:tableStyleId>
              </a:tblPr>
              <a:tblGrid>
                <a:gridCol w="3094038">
                  <a:extLst>
                    <a:ext uri="{9D8B030D-6E8A-4147-A177-3AD203B41FA5}">
                      <a16:colId xmlns:a16="http://schemas.microsoft.com/office/drawing/2014/main" val="20000"/>
                    </a:ext>
                  </a:extLst>
                </a:gridCol>
                <a:gridCol w="828000">
                  <a:extLst>
                    <a:ext uri="{9D8B030D-6E8A-4147-A177-3AD203B41FA5}">
                      <a16:colId xmlns:a16="http://schemas.microsoft.com/office/drawing/2014/main" val="20001"/>
                    </a:ext>
                  </a:extLst>
                </a:gridCol>
                <a:gridCol w="828000">
                  <a:extLst>
                    <a:ext uri="{9D8B030D-6E8A-4147-A177-3AD203B41FA5}">
                      <a16:colId xmlns:a16="http://schemas.microsoft.com/office/drawing/2014/main" val="20002"/>
                    </a:ext>
                  </a:extLst>
                </a:gridCol>
                <a:gridCol w="828000">
                  <a:extLst>
                    <a:ext uri="{9D8B030D-6E8A-4147-A177-3AD203B41FA5}">
                      <a16:colId xmlns:a16="http://schemas.microsoft.com/office/drawing/2014/main" val="20003"/>
                    </a:ext>
                  </a:extLst>
                </a:gridCol>
                <a:gridCol w="828000">
                  <a:extLst>
                    <a:ext uri="{9D8B030D-6E8A-4147-A177-3AD203B41FA5}">
                      <a16:colId xmlns:a16="http://schemas.microsoft.com/office/drawing/2014/main" val="20004"/>
                    </a:ext>
                  </a:extLst>
                </a:gridCol>
                <a:gridCol w="828000">
                  <a:extLst>
                    <a:ext uri="{9D8B030D-6E8A-4147-A177-3AD203B41FA5}">
                      <a16:colId xmlns:a16="http://schemas.microsoft.com/office/drawing/2014/main" val="20005"/>
                    </a:ext>
                  </a:extLst>
                </a:gridCol>
                <a:gridCol w="828000">
                  <a:extLst>
                    <a:ext uri="{9D8B030D-6E8A-4147-A177-3AD203B41FA5}">
                      <a16:colId xmlns:a16="http://schemas.microsoft.com/office/drawing/2014/main" val="20007"/>
                    </a:ext>
                  </a:extLst>
                </a:gridCol>
                <a:gridCol w="828000">
                  <a:extLst>
                    <a:ext uri="{9D8B030D-6E8A-4147-A177-3AD203B41FA5}">
                      <a16:colId xmlns:a16="http://schemas.microsoft.com/office/drawing/2014/main" val="20008"/>
                    </a:ext>
                  </a:extLst>
                </a:gridCol>
                <a:gridCol w="828000">
                  <a:extLst>
                    <a:ext uri="{9D8B030D-6E8A-4147-A177-3AD203B41FA5}">
                      <a16:colId xmlns:a16="http://schemas.microsoft.com/office/drawing/2014/main" val="20009"/>
                    </a:ext>
                  </a:extLst>
                </a:gridCol>
                <a:gridCol w="828000">
                  <a:extLst>
                    <a:ext uri="{9D8B030D-6E8A-4147-A177-3AD203B41FA5}">
                      <a16:colId xmlns:a16="http://schemas.microsoft.com/office/drawing/2014/main" val="20010"/>
                    </a:ext>
                  </a:extLst>
                </a:gridCol>
              </a:tblGrid>
              <a:tr h="533400">
                <a:tc>
                  <a:txBody>
                    <a:bodyPr/>
                    <a:lstStyle/>
                    <a:p>
                      <a:pPr algn="l" fontAlgn="b"/>
                      <a:r>
                        <a:rPr lang="en-US" sz="1400" b="1" u="none" strike="noStrike" dirty="0">
                          <a:effectLst/>
                        </a:rPr>
                        <a:t> Options</a:t>
                      </a:r>
                      <a:endParaRPr lang="en-US" sz="14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ER100-L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ER250-L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ER400-L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ER450-L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ER600-L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ERL700</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ERL1100</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ER1500-L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tc>
                  <a:txBody>
                    <a:bodyPr/>
                    <a:lstStyle/>
                    <a:p>
                      <a:pPr algn="ctr" fontAlgn="b"/>
                      <a:r>
                        <a:rPr lang="en-US" sz="1200" b="1" u="none" strike="noStrike" dirty="0">
                          <a:effectLst/>
                        </a:rPr>
                        <a:t>ER2000-L</a:t>
                      </a:r>
                      <a:endParaRPr lang="en-US" sz="1200" b="1" i="0" u="none" strike="noStrike" dirty="0">
                        <a:solidFill>
                          <a:srgbClr val="000000"/>
                        </a:solidFill>
                        <a:effectLst/>
                        <a:latin typeface="Calibri" panose="020F0502020204030204" pitchFamily="34" charset="0"/>
                      </a:endParaRPr>
                    </a:p>
                  </a:txBody>
                  <a:tcPr marL="7620" marR="7620" marT="7620" marB="0" anchor="ctr">
                    <a:solidFill>
                      <a:srgbClr val="EE7100"/>
                    </a:solidFill>
                  </a:tcPr>
                </a:tc>
                <a:extLst>
                  <a:ext uri="{0D108BD9-81ED-4DB2-BD59-A6C34878D82A}">
                    <a16:rowId xmlns:a16="http://schemas.microsoft.com/office/drawing/2014/main" val="10000"/>
                  </a:ext>
                </a:extLst>
              </a:tr>
              <a:tr h="360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latin typeface="+mn-lt"/>
                        </a:rPr>
                        <a:t>Additional </a:t>
                      </a:r>
                      <a:r>
                        <a:rPr lang="en-US" sz="1200" b="1" u="none" strike="noStrike" dirty="0" err="1">
                          <a:solidFill>
                            <a:schemeClr val="tx1"/>
                          </a:solidFill>
                          <a:effectLst/>
                          <a:latin typeface="+mn-lt"/>
                        </a:rPr>
                        <a:t>hardfacing</a:t>
                      </a:r>
                      <a:r>
                        <a:rPr lang="en-US" sz="1200" b="1" u="none" strike="noStrike" dirty="0">
                          <a:solidFill>
                            <a:schemeClr val="tx1"/>
                          </a:solidFill>
                          <a:effectLst/>
                          <a:latin typeface="+mn-lt"/>
                        </a:rPr>
                        <a:t> of all pick holders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effectLst/>
                        </a:rPr>
                        <a:t> 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extLst>
                  <a:ext uri="{0D108BD9-81ED-4DB2-BD59-A6C34878D82A}">
                    <a16:rowId xmlns:a16="http://schemas.microsoft.com/office/drawing/2014/main" val="3300705678"/>
                  </a:ext>
                </a:extLst>
              </a:tr>
              <a:tr h="360000">
                <a:tc>
                  <a:txBody>
                    <a:bodyPr/>
                    <a:lstStyle/>
                    <a:p>
                      <a:pPr algn="l" fontAlgn="b"/>
                      <a:r>
                        <a:rPr lang="en-US" sz="1200" b="1" u="none" strike="noStrike" dirty="0">
                          <a:effectLst/>
                        </a:rPr>
                        <a:t>Underwater / Ocean kit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extLst>
                  <a:ext uri="{0D108BD9-81ED-4DB2-BD59-A6C34878D82A}">
                    <a16:rowId xmlns:a16="http://schemas.microsoft.com/office/drawing/2014/main" val="3228241167"/>
                  </a:ext>
                </a:extLst>
              </a:tr>
              <a:tr h="360000">
                <a:tc>
                  <a:txBody>
                    <a:bodyPr/>
                    <a:lstStyle/>
                    <a:p>
                      <a:pPr algn="l" fontAlgn="b"/>
                      <a:r>
                        <a:rPr lang="en-US" sz="1200" b="1" u="none" strike="noStrike" dirty="0">
                          <a:effectLst/>
                        </a:rPr>
                        <a:t>High temperature kit **</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effectLst/>
                        </a:rPr>
                        <a:t> X</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extLst>
                  <a:ext uri="{0D108BD9-81ED-4DB2-BD59-A6C34878D82A}">
                    <a16:rowId xmlns:a16="http://schemas.microsoft.com/office/drawing/2014/main" val="10005"/>
                  </a:ext>
                </a:extLst>
              </a:tr>
              <a:tr h="360000">
                <a:tc>
                  <a:txBody>
                    <a:bodyPr/>
                    <a:lstStyle/>
                    <a:p>
                      <a:pPr algn="l" fontAlgn="b"/>
                      <a:r>
                        <a:rPr lang="en-US" sz="1200" b="1" i="0" u="none" strike="noStrike" dirty="0">
                          <a:solidFill>
                            <a:schemeClr val="tx1"/>
                          </a:solidFill>
                          <a:effectLst/>
                          <a:latin typeface="Arial" panose="020B0604020202020204" pitchFamily="34" charset="0"/>
                          <a:cs typeface="Arial" panose="020B0604020202020204" pitchFamily="34" charset="0"/>
                        </a:rPr>
                        <a:t>Arctic version (low temp environment) **</a:t>
                      </a:r>
                    </a:p>
                  </a:txBody>
                  <a:tcPr marL="7620" marR="7620" marT="7620" marB="0" anchor="ctr"/>
                </a:tc>
                <a:tc>
                  <a:txBody>
                    <a:bodyPr/>
                    <a:lstStyle/>
                    <a:p>
                      <a:pPr algn="ctr" fontAlgn="b"/>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 </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extLst>
                  <a:ext uri="{0D108BD9-81ED-4DB2-BD59-A6C34878D82A}">
                    <a16:rowId xmlns:a16="http://schemas.microsoft.com/office/drawing/2014/main" val="3521587144"/>
                  </a:ext>
                </a:extLst>
              </a:tr>
              <a:tr h="360000">
                <a:tc>
                  <a:txBody>
                    <a:bodyPr/>
                    <a:lstStyle/>
                    <a:p>
                      <a:pPr algn="l" fontAlgn="b"/>
                      <a:r>
                        <a:rPr lang="en-US" sz="1200" b="1" u="none" strike="noStrike" dirty="0">
                          <a:solidFill>
                            <a:schemeClr val="tx1"/>
                          </a:solidFill>
                          <a:effectLst/>
                        </a:rPr>
                        <a:t>Extension console (long/short)</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rgbClr val="FF0000"/>
                          </a:solidFill>
                          <a:effectLst/>
                        </a:rPr>
                        <a:t> </a:t>
                      </a: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i="0" u="none" strike="noStrike" dirty="0">
                          <a:solidFill>
                            <a:schemeClr val="tx1"/>
                          </a:solidFill>
                          <a:effectLst/>
                          <a:latin typeface="+mn-lt"/>
                        </a:rPr>
                        <a:t>X</a:t>
                      </a: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a:solidFill>
                          <a:schemeClr val="tx1"/>
                        </a:solidFill>
                        <a:effectLst/>
                        <a:latin typeface="+mn-lt"/>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 </a:t>
                      </a:r>
                      <a:endParaRPr lang="en-US" sz="1200" b="1" i="0" u="none" strike="noStrike" dirty="0">
                        <a:solidFill>
                          <a:schemeClr val="tx1"/>
                        </a:solidFill>
                        <a:effectLst/>
                        <a:latin typeface="+mn-lt"/>
                      </a:endParaRPr>
                    </a:p>
                  </a:txBody>
                  <a:tcPr marL="7620" marR="7620" marT="7620" marB="0" anchor="ctr"/>
                </a:tc>
                <a:extLst>
                  <a:ext uri="{0D108BD9-81ED-4DB2-BD59-A6C34878D82A}">
                    <a16:rowId xmlns:a16="http://schemas.microsoft.com/office/drawing/2014/main" val="10007"/>
                  </a:ext>
                </a:extLst>
              </a:tr>
              <a:tr h="360000">
                <a:tc>
                  <a:txBody>
                    <a:bodyPr/>
                    <a:lstStyle/>
                    <a:p>
                      <a:pPr algn="l" fontAlgn="b"/>
                      <a:r>
                        <a:rPr lang="en-US" sz="1200" b="1" u="none" strike="noStrike" dirty="0">
                          <a:solidFill>
                            <a:schemeClr val="tx1"/>
                          </a:solidFill>
                          <a:effectLst/>
                        </a:rPr>
                        <a:t>Axial drum cutter for tunnel shield</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rPr>
                        <a:t> </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b="1" u="none" strike="noStrike" dirty="0">
                          <a:solidFill>
                            <a:schemeClr val="tx1"/>
                          </a:solidFill>
                          <a:effectLst/>
                          <a:latin typeface="+mn-lt"/>
                        </a:rPr>
                        <a:t> </a:t>
                      </a:r>
                      <a:endParaRPr lang="en-US" sz="1200" b="1" i="0" u="none" strike="noStrike" dirty="0">
                        <a:solidFill>
                          <a:schemeClr val="tx1"/>
                        </a:solidFill>
                        <a:effectLst/>
                        <a:latin typeface="+mn-lt"/>
                      </a:endParaRP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r>
                        <a:rPr lang="en-US" sz="1200" b="1" u="none" strike="noStrike" dirty="0">
                          <a:solidFill>
                            <a:schemeClr val="tx1"/>
                          </a:solidFill>
                          <a:effectLst/>
                          <a:latin typeface="+mn-lt"/>
                        </a:rPr>
                        <a:t>X</a:t>
                      </a:r>
                      <a:endParaRPr lang="en-US" sz="1200" b="1" i="0" u="none" strike="noStrike" dirty="0">
                        <a:solidFill>
                          <a:schemeClr val="tx1"/>
                        </a:solidFill>
                        <a:effectLst/>
                        <a:latin typeface="+mn-lt"/>
                      </a:endParaRP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a:solidFill>
                          <a:schemeClr val="tx1"/>
                        </a:solidFill>
                        <a:effectLst/>
                        <a:latin typeface="+mn-lt"/>
                      </a:endParaRPr>
                    </a:p>
                  </a:txBody>
                  <a:tcPr marL="7620" marR="7620" marT="7620" marB="0" anchor="ctr"/>
                </a:tc>
                <a:tc>
                  <a:txBody>
                    <a:bodyPr/>
                    <a:lstStyle/>
                    <a:p>
                      <a:pPr algn="ctr" fontAlgn="b"/>
                      <a:endParaRPr lang="en-US" sz="1200" b="1" i="0" u="none" strike="noStrike" dirty="0">
                        <a:solidFill>
                          <a:schemeClr val="tx1"/>
                        </a:solidFill>
                        <a:effectLst/>
                        <a:latin typeface="+mn-lt"/>
                      </a:endParaRPr>
                    </a:p>
                  </a:txBody>
                  <a:tcPr marL="7620" marR="7620" marT="7620" marB="0" anchor="ctr"/>
                </a:tc>
                <a:extLst>
                  <a:ext uri="{0D108BD9-81ED-4DB2-BD59-A6C34878D82A}">
                    <a16:rowId xmlns:a16="http://schemas.microsoft.com/office/drawing/2014/main" val="4281875626"/>
                  </a:ext>
                </a:extLst>
              </a:tr>
              <a:tr h="360000">
                <a:tc>
                  <a:txBody>
                    <a:bodyPr/>
                    <a:lstStyle/>
                    <a:p>
                      <a:pPr algn="l" fontAlgn="b"/>
                      <a:r>
                        <a:rPr lang="en-US" sz="1200" b="1" i="0" u="none" strike="noStrike" dirty="0">
                          <a:solidFill>
                            <a:schemeClr val="tx1"/>
                          </a:solidFill>
                          <a:effectLst/>
                          <a:latin typeface="+mn-lt"/>
                        </a:rPr>
                        <a:t>HATCON</a:t>
                      </a:r>
                      <a:endParaRPr lang="en-US" sz="12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tc>
                  <a:txBody>
                    <a:bodyPr/>
                    <a:lstStyle/>
                    <a:p>
                      <a:pPr algn="ctr" fontAlgn="b"/>
                      <a:endParaRPr lang="en-US" sz="1200" b="1" i="0" u="none" strike="noStrike" dirty="0">
                        <a:solidFill>
                          <a:schemeClr val="accent6"/>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8"/>
                  </a:ext>
                </a:extLst>
              </a:tr>
            </a:tbl>
          </a:graphicData>
        </a:graphic>
      </p:graphicFrame>
      <p:sp>
        <p:nvSpPr>
          <p:cNvPr id="11" name="Textfeld 10"/>
          <p:cNvSpPr txBox="1"/>
          <p:nvPr/>
        </p:nvSpPr>
        <p:spPr bwMode="gray">
          <a:xfrm>
            <a:off x="534989" y="5316975"/>
            <a:ext cx="3684663" cy="494494"/>
          </a:xfrm>
          <a:prstGeom prst="rect">
            <a:avLst/>
          </a:prstGeom>
          <a:noFill/>
        </p:spPr>
        <p:txBody>
          <a:bodyPr wrap="none" rtlCol="0">
            <a:spAutoFit/>
          </a:bodyPr>
          <a:lstStyle/>
          <a:p>
            <a:pPr>
              <a:lnSpc>
                <a:spcPct val="95000"/>
              </a:lnSpc>
              <a:spcBef>
                <a:spcPts val="400"/>
              </a:spcBef>
            </a:pPr>
            <a:r>
              <a:rPr lang="de-DE" sz="1200" dirty="0"/>
              <a:t>** </a:t>
            </a:r>
            <a:r>
              <a:rPr lang="de-DE" sz="1200" dirty="0" err="1"/>
              <a:t>Only</a:t>
            </a:r>
            <a:r>
              <a:rPr lang="de-DE" sz="1200" dirty="0"/>
              <a:t> </a:t>
            </a:r>
            <a:r>
              <a:rPr lang="de-DE" sz="1200" dirty="0" err="1"/>
              <a:t>for</a:t>
            </a:r>
            <a:r>
              <a:rPr lang="de-DE" sz="1200" dirty="0"/>
              <a:t> </a:t>
            </a:r>
            <a:r>
              <a:rPr lang="de-DE" sz="1200" dirty="0" err="1"/>
              <a:t>new</a:t>
            </a:r>
            <a:r>
              <a:rPr lang="de-DE" sz="1200" dirty="0"/>
              <a:t> drum </a:t>
            </a:r>
            <a:r>
              <a:rPr lang="de-DE" sz="1200" dirty="0" err="1"/>
              <a:t>cutters</a:t>
            </a:r>
            <a:r>
              <a:rPr lang="de-DE" sz="1200" dirty="0"/>
              <a:t> </a:t>
            </a:r>
            <a:r>
              <a:rPr lang="de-DE" sz="1200" dirty="0" err="1"/>
              <a:t>delivered</a:t>
            </a:r>
            <a:r>
              <a:rPr lang="de-DE" sz="1200" dirty="0"/>
              <a:t> </a:t>
            </a:r>
            <a:r>
              <a:rPr lang="de-DE" sz="1200" dirty="0" err="1"/>
              <a:t>from</a:t>
            </a:r>
            <a:r>
              <a:rPr lang="de-DE" sz="1200" dirty="0"/>
              <a:t> </a:t>
            </a:r>
            <a:r>
              <a:rPr lang="de-DE" sz="1200" dirty="0" err="1"/>
              <a:t>the</a:t>
            </a:r>
            <a:r>
              <a:rPr lang="de-DE" sz="1200" dirty="0"/>
              <a:t> </a:t>
            </a:r>
            <a:r>
              <a:rPr lang="de-DE" sz="1200" dirty="0" err="1"/>
              <a:t>factory</a:t>
            </a:r>
            <a:endParaRPr lang="de-DE" sz="1200" dirty="0"/>
          </a:p>
          <a:p>
            <a:pPr>
              <a:lnSpc>
                <a:spcPct val="95000"/>
              </a:lnSpc>
              <a:spcBef>
                <a:spcPts val="400"/>
              </a:spcBef>
            </a:pPr>
            <a:r>
              <a:rPr lang="de-DE" sz="1200" dirty="0"/>
              <a:t>Further </a:t>
            </a:r>
            <a:r>
              <a:rPr lang="de-DE" sz="1200" dirty="0" err="1"/>
              <a:t>options</a:t>
            </a:r>
            <a:r>
              <a:rPr lang="de-DE" sz="1200" dirty="0"/>
              <a:t> upon </a:t>
            </a:r>
            <a:r>
              <a:rPr lang="de-DE" sz="1200" dirty="0" err="1"/>
              <a:t>request</a:t>
            </a:r>
            <a:endParaRPr lang="de-DE" sz="1200" dirty="0"/>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80222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Options for Drum Cutters</a:t>
            </a:r>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9" name="Grafik 18"/>
          <p:cNvPicPr>
            <a:picLocks noChangeAspect="1"/>
          </p:cNvPicPr>
          <p:nvPr/>
        </p:nvPicPr>
        <p:blipFill>
          <a:blip r:embed="rId3"/>
          <a:stretch>
            <a:fillRect/>
          </a:stretch>
        </p:blipFill>
        <p:spPr>
          <a:xfrm>
            <a:off x="8857528" y="1614202"/>
            <a:ext cx="1525381" cy="3080791"/>
          </a:xfrm>
          <a:prstGeom prst="rect">
            <a:avLst/>
          </a:prstGeom>
        </p:spPr>
      </p:pic>
      <p:pic>
        <p:nvPicPr>
          <p:cNvPr id="21" name="Grafik 20"/>
          <p:cNvPicPr>
            <a:picLocks noChangeAspect="1"/>
          </p:cNvPicPr>
          <p:nvPr/>
        </p:nvPicPr>
        <p:blipFill>
          <a:blip r:embed="rId4"/>
          <a:stretch>
            <a:fillRect/>
          </a:stretch>
        </p:blipFill>
        <p:spPr>
          <a:xfrm>
            <a:off x="10563585" y="1614202"/>
            <a:ext cx="1279502" cy="3044829"/>
          </a:xfrm>
          <a:prstGeom prst="rect">
            <a:avLst/>
          </a:prstGeom>
        </p:spPr>
      </p:pic>
      <p:pic>
        <p:nvPicPr>
          <p:cNvPr id="31" name="Grafik 30"/>
          <p:cNvPicPr>
            <a:picLocks noChangeAspect="1"/>
          </p:cNvPicPr>
          <p:nvPr/>
        </p:nvPicPr>
        <p:blipFill>
          <a:blip r:embed="rId5"/>
          <a:stretch>
            <a:fillRect/>
          </a:stretch>
        </p:blipFill>
        <p:spPr>
          <a:xfrm>
            <a:off x="1953636" y="1629315"/>
            <a:ext cx="2368180" cy="1576980"/>
          </a:xfrm>
          <a:prstGeom prst="rect">
            <a:avLst/>
          </a:prstGeom>
        </p:spPr>
      </p:pic>
      <p:pic>
        <p:nvPicPr>
          <p:cNvPr id="32" name="Grafik 31"/>
          <p:cNvPicPr>
            <a:picLocks noChangeAspect="1"/>
          </p:cNvPicPr>
          <p:nvPr/>
        </p:nvPicPr>
        <p:blipFill>
          <a:blip r:embed="rId6"/>
          <a:stretch>
            <a:fillRect/>
          </a:stretch>
        </p:blipFill>
        <p:spPr>
          <a:xfrm>
            <a:off x="2794074" y="4906009"/>
            <a:ext cx="1345997" cy="1565030"/>
          </a:xfrm>
          <a:prstGeom prst="rect">
            <a:avLst/>
          </a:prstGeom>
        </p:spPr>
      </p:pic>
      <p:pic>
        <p:nvPicPr>
          <p:cNvPr id="33" name="Grafik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6800" y="3294064"/>
            <a:ext cx="1072514" cy="1409418"/>
          </a:xfrm>
          <a:prstGeom prst="rect">
            <a:avLst/>
          </a:prstGeom>
        </p:spPr>
      </p:pic>
      <p:pic>
        <p:nvPicPr>
          <p:cNvPr id="36" name="Grafik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44" y="4921355"/>
            <a:ext cx="2314240" cy="1550058"/>
          </a:xfrm>
          <a:prstGeom prst="rect">
            <a:avLst/>
          </a:prstGeom>
        </p:spPr>
      </p:pic>
      <p:pic>
        <p:nvPicPr>
          <p:cNvPr id="37" name="Grafik 36"/>
          <p:cNvPicPr>
            <a:picLocks noChangeAspect="1"/>
          </p:cNvPicPr>
          <p:nvPr/>
        </p:nvPicPr>
        <p:blipFill>
          <a:blip r:embed="rId9"/>
          <a:stretch>
            <a:fillRect/>
          </a:stretch>
        </p:blipFill>
        <p:spPr>
          <a:xfrm>
            <a:off x="1939077" y="3316943"/>
            <a:ext cx="1302197" cy="1445388"/>
          </a:xfrm>
          <a:prstGeom prst="rect">
            <a:avLst/>
          </a:prstGeom>
        </p:spPr>
      </p:pic>
      <p:pic>
        <p:nvPicPr>
          <p:cNvPr id="38" name="Grafik 37"/>
          <p:cNvPicPr>
            <a:picLocks noChangeAspect="1"/>
          </p:cNvPicPr>
          <p:nvPr/>
        </p:nvPicPr>
        <p:blipFill>
          <a:blip r:embed="rId10"/>
          <a:stretch>
            <a:fillRect/>
          </a:stretch>
        </p:blipFill>
        <p:spPr>
          <a:xfrm>
            <a:off x="4961162" y="3309964"/>
            <a:ext cx="1343289" cy="1419787"/>
          </a:xfrm>
          <a:prstGeom prst="rect">
            <a:avLst/>
          </a:prstGeom>
        </p:spPr>
      </p:pic>
      <p:pic>
        <p:nvPicPr>
          <p:cNvPr id="39" name="Grafik 38"/>
          <p:cNvPicPr>
            <a:picLocks noChangeAspect="1"/>
          </p:cNvPicPr>
          <p:nvPr/>
        </p:nvPicPr>
        <p:blipFill>
          <a:blip r:embed="rId11"/>
          <a:stretch>
            <a:fillRect/>
          </a:stretch>
        </p:blipFill>
        <p:spPr>
          <a:xfrm>
            <a:off x="9678045" y="4906009"/>
            <a:ext cx="2165043" cy="1510683"/>
          </a:xfrm>
          <a:prstGeom prst="rect">
            <a:avLst/>
          </a:prstGeom>
        </p:spPr>
      </p:pic>
      <p:pic>
        <p:nvPicPr>
          <p:cNvPr id="40" name="Grafik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90129" y="4929184"/>
            <a:ext cx="1134314" cy="1542420"/>
          </a:xfrm>
          <a:prstGeom prst="rect">
            <a:avLst/>
          </a:prstGeom>
          <a:effectLst>
            <a:softEdge rad="0"/>
          </a:effectLst>
        </p:spPr>
      </p:pic>
      <p:pic>
        <p:nvPicPr>
          <p:cNvPr id="42" name="Grafik 41"/>
          <p:cNvPicPr>
            <a:picLocks noChangeAspect="1"/>
          </p:cNvPicPr>
          <p:nvPr/>
        </p:nvPicPr>
        <p:blipFill>
          <a:blip r:embed="rId13"/>
          <a:stretch>
            <a:fillRect/>
          </a:stretch>
        </p:blipFill>
        <p:spPr>
          <a:xfrm>
            <a:off x="251643" y="1624130"/>
            <a:ext cx="1539532" cy="3142682"/>
          </a:xfrm>
          <a:prstGeom prst="rect">
            <a:avLst/>
          </a:prstGeom>
        </p:spPr>
      </p:pic>
      <p:pic>
        <p:nvPicPr>
          <p:cNvPr id="43" name="Grafik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4612" y="3309963"/>
            <a:ext cx="1366403" cy="1452368"/>
          </a:xfrm>
          <a:prstGeom prst="rect">
            <a:avLst/>
          </a:prstGeom>
        </p:spPr>
      </p:pic>
      <p:pic>
        <p:nvPicPr>
          <p:cNvPr id="44" name="Grafik 43"/>
          <p:cNvPicPr>
            <a:picLocks noChangeAspect="1"/>
          </p:cNvPicPr>
          <p:nvPr/>
        </p:nvPicPr>
        <p:blipFill>
          <a:blip r:embed="rId15"/>
          <a:stretch>
            <a:fillRect/>
          </a:stretch>
        </p:blipFill>
        <p:spPr>
          <a:xfrm>
            <a:off x="7661665" y="3294065"/>
            <a:ext cx="1091773" cy="1401649"/>
          </a:xfrm>
          <a:prstGeom prst="rect">
            <a:avLst/>
          </a:prstGeom>
        </p:spPr>
      </p:pic>
      <p:pic>
        <p:nvPicPr>
          <p:cNvPr id="45" name="Grafik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90885" y="1629314"/>
            <a:ext cx="1876614" cy="1558460"/>
          </a:xfrm>
          <a:prstGeom prst="rect">
            <a:avLst/>
          </a:prstGeom>
        </p:spPr>
      </p:pic>
      <p:pic>
        <p:nvPicPr>
          <p:cNvPr id="46" name="Grafik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74893" y="1614202"/>
            <a:ext cx="1774454" cy="1573571"/>
          </a:xfrm>
          <a:prstGeom prst="rect">
            <a:avLst/>
          </a:prstGeom>
        </p:spPr>
      </p:pic>
      <p:pic>
        <p:nvPicPr>
          <p:cNvPr id="47" name="Grafik 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74257" y="4931293"/>
            <a:ext cx="2249627" cy="1505600"/>
          </a:xfrm>
          <a:prstGeom prst="rect">
            <a:avLst/>
          </a:prstGeom>
        </p:spPr>
      </p:pic>
      <p:pic>
        <p:nvPicPr>
          <p:cNvPr id="48" name="Grafik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69214" y="4921355"/>
            <a:ext cx="1229597" cy="1550058"/>
          </a:xfrm>
          <a:prstGeom prst="rect">
            <a:avLst/>
          </a:prstGeom>
        </p:spPr>
      </p:pic>
      <p:sp>
        <p:nvSpPr>
          <p:cNvPr id="4" name="Fußzeilenplatzhalter 3"/>
          <p:cNvSpPr>
            <a:spLocks noGrp="1"/>
          </p:cNvSpPr>
          <p:nvPr>
            <p:ph type="ftr" sz="quarter" idx="15"/>
          </p:nvPr>
        </p:nvSpPr>
        <p:spPr/>
        <p:txBody>
          <a:bodyPr/>
          <a:lstStyle/>
          <a:p>
            <a:endParaRPr lang="de-DE"/>
          </a:p>
        </p:txBody>
      </p:sp>
      <p:sp>
        <p:nvSpPr>
          <p:cNvPr id="49" name="Textplatzhalter 3"/>
          <p:cNvSpPr>
            <a:spLocks noGrp="1"/>
          </p:cNvSpPr>
          <p:nvPr>
            <p:ph type="body" sz="quarter" idx="15"/>
          </p:nvPr>
        </p:nvSpPr>
        <p:spPr>
          <a:xfrm>
            <a:off x="534988" y="979467"/>
            <a:ext cx="9966960" cy="300788"/>
          </a:xfrm>
        </p:spPr>
        <p:txBody>
          <a:bodyPr/>
          <a:lstStyle/>
          <a:p>
            <a:pPr>
              <a:lnSpc>
                <a:spcPct val="105000"/>
              </a:lnSpc>
              <a:spcBef>
                <a:spcPts val="830"/>
              </a:spcBef>
              <a:buClr>
                <a:srgbClr val="435363"/>
              </a:buClr>
            </a:pPr>
            <a:r>
              <a:rPr lang="en-US" sz="2000" b="1" dirty="0">
                <a:solidFill>
                  <a:schemeClr val="tx2"/>
                </a:solidFill>
              </a:rPr>
              <a:t>Examples of options and solutions</a:t>
            </a:r>
          </a:p>
        </p:txBody>
      </p:sp>
    </p:spTree>
    <p:extLst>
      <p:ext uri="{BB962C8B-B14F-4D97-AF65-F5344CB8AC3E}">
        <p14:creationId xmlns:p14="http://schemas.microsoft.com/office/powerpoint/2010/main" val="169601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Options for Drum Cutters</a:t>
            </a:r>
          </a:p>
        </p:txBody>
      </p:sp>
      <p:pic>
        <p:nvPicPr>
          <p:cNvPr id="7" name="Grafik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6" name="Grafik 15"/>
          <p:cNvPicPr>
            <a:picLocks noChangeAspect="1"/>
          </p:cNvPicPr>
          <p:nvPr/>
        </p:nvPicPr>
        <p:blipFill>
          <a:blip r:embed="rId3"/>
          <a:stretch>
            <a:fillRect/>
          </a:stretch>
        </p:blipFill>
        <p:spPr>
          <a:xfrm>
            <a:off x="543781" y="3173737"/>
            <a:ext cx="2475107" cy="1354304"/>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6253" y="3668576"/>
            <a:ext cx="1664989" cy="1414295"/>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89" y="1648585"/>
            <a:ext cx="2483899" cy="1399809"/>
          </a:xfrm>
          <a:prstGeom prst="rect">
            <a:avLst/>
          </a:prstGeom>
        </p:spPr>
      </p:pic>
      <p:pic>
        <p:nvPicPr>
          <p:cNvPr id="20" name="Picture 2" descr="D:\Projekte\Suek\Taldinskaja\Bilder\IMG_3032.JPG"/>
          <p:cNvPicPr>
            <a:picLocks noChangeAspect="1" noChangeArrowheads="1"/>
          </p:cNvPicPr>
          <p:nvPr/>
        </p:nvPicPr>
        <p:blipFill>
          <a:blip r:embed="rId6" cstate="print"/>
          <a:srcRect/>
          <a:stretch>
            <a:fillRect/>
          </a:stretch>
        </p:blipFill>
        <p:spPr bwMode="auto">
          <a:xfrm>
            <a:off x="3278625" y="5510927"/>
            <a:ext cx="1688708" cy="1125805"/>
          </a:xfrm>
          <a:prstGeom prst="rect">
            <a:avLst/>
          </a:prstGeom>
          <a:noFill/>
        </p:spPr>
      </p:pic>
      <p:pic>
        <p:nvPicPr>
          <p:cNvPr id="22" name="Grafik 21"/>
          <p:cNvPicPr>
            <a:picLocks noChangeAspect="1"/>
          </p:cNvPicPr>
          <p:nvPr/>
        </p:nvPicPr>
        <p:blipFill>
          <a:blip r:embed="rId7"/>
          <a:stretch>
            <a:fillRect/>
          </a:stretch>
        </p:blipFill>
        <p:spPr>
          <a:xfrm>
            <a:off x="5329636" y="5159730"/>
            <a:ext cx="2327009" cy="1443292"/>
          </a:xfrm>
          <a:prstGeom prst="rect">
            <a:avLst/>
          </a:prstGeom>
        </p:spPr>
      </p:pic>
      <p:pic>
        <p:nvPicPr>
          <p:cNvPr id="23" name="Grafik 22"/>
          <p:cNvPicPr>
            <a:picLocks noChangeAspect="1"/>
          </p:cNvPicPr>
          <p:nvPr/>
        </p:nvPicPr>
        <p:blipFill>
          <a:blip r:embed="rId8"/>
          <a:stretch>
            <a:fillRect/>
          </a:stretch>
        </p:blipFill>
        <p:spPr>
          <a:xfrm>
            <a:off x="5349088" y="1639793"/>
            <a:ext cx="2328518" cy="1276263"/>
          </a:xfrm>
          <a:prstGeom prst="rect">
            <a:avLst/>
          </a:prstGeom>
        </p:spPr>
      </p:pic>
      <p:pic>
        <p:nvPicPr>
          <p:cNvPr id="2" name="Grafik 1"/>
          <p:cNvPicPr>
            <a:picLocks noChangeAspect="1"/>
          </p:cNvPicPr>
          <p:nvPr/>
        </p:nvPicPr>
        <p:blipFill>
          <a:blip r:embed="rId9"/>
          <a:stretch>
            <a:fillRect/>
          </a:stretch>
        </p:blipFill>
        <p:spPr>
          <a:xfrm>
            <a:off x="5326078" y="3239023"/>
            <a:ext cx="2343114" cy="1701498"/>
          </a:xfrm>
          <a:prstGeom prst="rect">
            <a:avLst/>
          </a:prstGeom>
        </p:spPr>
      </p:pic>
      <p:pic>
        <p:nvPicPr>
          <p:cNvPr id="25" name="Grafik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8625" y="3652344"/>
            <a:ext cx="1688708" cy="1705032"/>
          </a:xfrm>
          <a:prstGeom prst="rect">
            <a:avLst/>
          </a:prstGeom>
        </p:spPr>
      </p:pic>
      <p:pic>
        <p:nvPicPr>
          <p:cNvPr id="26" name="Grafik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96253" y="1622209"/>
            <a:ext cx="1664988" cy="1945750"/>
          </a:xfrm>
          <a:prstGeom prst="rect">
            <a:avLst/>
          </a:prstGeom>
        </p:spPr>
      </p:pic>
      <p:pic>
        <p:nvPicPr>
          <p:cNvPr id="3" name="Grafik 2"/>
          <p:cNvPicPr>
            <a:picLocks noChangeAspect="1"/>
          </p:cNvPicPr>
          <p:nvPr/>
        </p:nvPicPr>
        <p:blipFill>
          <a:blip r:embed="rId12"/>
          <a:stretch>
            <a:fillRect/>
          </a:stretch>
        </p:blipFill>
        <p:spPr>
          <a:xfrm>
            <a:off x="8003618" y="1644028"/>
            <a:ext cx="1520039" cy="1996242"/>
          </a:xfrm>
          <a:prstGeom prst="rect">
            <a:avLst/>
          </a:prstGeom>
        </p:spPr>
      </p:pic>
      <p:pic>
        <p:nvPicPr>
          <p:cNvPr id="27" name="Grafik 26"/>
          <p:cNvPicPr>
            <a:picLocks noChangeAspect="1"/>
          </p:cNvPicPr>
          <p:nvPr/>
        </p:nvPicPr>
        <p:blipFill>
          <a:blip r:embed="rId13"/>
          <a:stretch>
            <a:fillRect/>
          </a:stretch>
        </p:blipFill>
        <p:spPr>
          <a:xfrm>
            <a:off x="3268758" y="1622210"/>
            <a:ext cx="1703119" cy="1876585"/>
          </a:xfrm>
          <a:prstGeom prst="rect">
            <a:avLst/>
          </a:prstGeom>
        </p:spPr>
      </p:pic>
      <p:pic>
        <p:nvPicPr>
          <p:cNvPr id="28" name="Grafik 27"/>
          <p:cNvPicPr>
            <a:picLocks noChangeAspect="1"/>
          </p:cNvPicPr>
          <p:nvPr/>
        </p:nvPicPr>
        <p:blipFill>
          <a:blip r:embed="rId14"/>
          <a:stretch>
            <a:fillRect/>
          </a:stretch>
        </p:blipFill>
        <p:spPr>
          <a:xfrm>
            <a:off x="9896252" y="5163821"/>
            <a:ext cx="1711182" cy="1446535"/>
          </a:xfrm>
          <a:prstGeom prst="rect">
            <a:avLst/>
          </a:prstGeom>
        </p:spPr>
      </p:pic>
      <p:pic>
        <p:nvPicPr>
          <p:cNvPr id="29" name="Grafik 28"/>
          <p:cNvPicPr>
            <a:picLocks noChangeAspect="1"/>
          </p:cNvPicPr>
          <p:nvPr/>
        </p:nvPicPr>
        <p:blipFill>
          <a:blip r:embed="rId15"/>
          <a:stretch>
            <a:fillRect/>
          </a:stretch>
        </p:blipFill>
        <p:spPr>
          <a:xfrm>
            <a:off x="518754" y="4707224"/>
            <a:ext cx="2500134" cy="1936113"/>
          </a:xfrm>
          <a:prstGeom prst="rect">
            <a:avLst/>
          </a:prstGeom>
        </p:spPr>
      </p:pic>
      <p:pic>
        <p:nvPicPr>
          <p:cNvPr id="30" name="Grafik 29"/>
          <p:cNvPicPr>
            <a:picLocks noChangeAspect="1"/>
          </p:cNvPicPr>
          <p:nvPr/>
        </p:nvPicPr>
        <p:blipFill>
          <a:blip r:embed="rId16"/>
          <a:stretch>
            <a:fillRect/>
          </a:stretch>
        </p:blipFill>
        <p:spPr>
          <a:xfrm>
            <a:off x="8003618" y="3861554"/>
            <a:ext cx="1520039" cy="2739236"/>
          </a:xfrm>
          <a:prstGeom prst="rect">
            <a:avLst/>
          </a:prstGeom>
        </p:spPr>
      </p:pic>
      <p:sp>
        <p:nvSpPr>
          <p:cNvPr id="19" name="Textplatzhalter 3"/>
          <p:cNvSpPr>
            <a:spLocks noGrp="1"/>
          </p:cNvSpPr>
          <p:nvPr>
            <p:ph type="body" sz="quarter" idx="15"/>
          </p:nvPr>
        </p:nvSpPr>
        <p:spPr>
          <a:xfrm>
            <a:off x="578057" y="1111986"/>
            <a:ext cx="9966960" cy="300788"/>
          </a:xfrm>
        </p:spPr>
        <p:txBody>
          <a:bodyPr/>
          <a:lstStyle/>
          <a:p>
            <a:pPr>
              <a:lnSpc>
                <a:spcPct val="105000"/>
              </a:lnSpc>
              <a:spcBef>
                <a:spcPts val="830"/>
              </a:spcBef>
              <a:buClr>
                <a:srgbClr val="435363"/>
              </a:buClr>
            </a:pPr>
            <a:r>
              <a:rPr lang="en-US" sz="2000" b="1" dirty="0">
                <a:solidFill>
                  <a:schemeClr val="tx2"/>
                </a:solidFill>
              </a:rPr>
              <a:t>Further options and solutions upon request – Just ask us !</a:t>
            </a:r>
          </a:p>
        </p:txBody>
      </p:sp>
      <p:sp>
        <p:nvSpPr>
          <p:cNvPr id="4" name="Fußzeilenplatzhalter 3"/>
          <p:cNvSpPr>
            <a:spLocks noGrp="1"/>
          </p:cNvSpPr>
          <p:nvPr>
            <p:ph type="ftr" sz="quarter" idx="15"/>
          </p:nvPr>
        </p:nvSpPr>
        <p:spPr/>
        <p:txBody>
          <a:bodyPr/>
          <a:lstStyle/>
          <a:p>
            <a:endParaRPr lang="de-DE"/>
          </a:p>
        </p:txBody>
      </p:sp>
    </p:spTree>
    <p:extLst>
      <p:ext uri="{BB962C8B-B14F-4D97-AF65-F5344CB8AC3E}">
        <p14:creationId xmlns:p14="http://schemas.microsoft.com/office/powerpoint/2010/main" val="4426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and Commissioning</a:t>
            </a:r>
          </a:p>
        </p:txBody>
      </p:sp>
      <p:sp>
        <p:nvSpPr>
          <p:cNvPr id="3" name="Vertical Text Placeholder 2"/>
          <p:cNvSpPr>
            <a:spLocks noGrp="1"/>
          </p:cNvSpPr>
          <p:nvPr>
            <p:ph type="body" idx="1"/>
          </p:nvPr>
        </p:nvSpPr>
        <p:spPr>
          <a:xfrm>
            <a:off x="979487" y="3536740"/>
            <a:ext cx="10245087" cy="594360"/>
          </a:xfrm>
        </p:spPr>
        <p:txBody>
          <a:bodyPr/>
          <a:lstStyle/>
          <a:p>
            <a:r>
              <a:rPr lang="en-US" dirty="0"/>
              <a:t>Drum cutters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1249" y="5691190"/>
            <a:ext cx="3989413" cy="1166810"/>
          </a:xfrm>
          <a:prstGeom prst="rect">
            <a:avLst/>
          </a:prstGeom>
        </p:spPr>
      </p:pic>
    </p:spTree>
    <p:extLst>
      <p:ext uri="{BB962C8B-B14F-4D97-AF65-F5344CB8AC3E}">
        <p14:creationId xmlns:p14="http://schemas.microsoft.com/office/powerpoint/2010/main" val="3691190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2569</Words>
  <Application>Microsoft Office PowerPoint</Application>
  <PresentationFormat>Widescreen</PresentationFormat>
  <Paragraphs>620</Paragraphs>
  <Slides>38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Black</vt:lpstr>
      <vt:lpstr>Calibri</vt:lpstr>
      <vt:lpstr>Calibri Light</vt:lpstr>
      <vt:lpstr>Cambria Math</vt:lpstr>
      <vt:lpstr>Times</vt:lpstr>
      <vt:lpstr>Times New Roman</vt:lpstr>
      <vt:lpstr>Office Theme</vt:lpstr>
      <vt:lpstr>PowerPoint Presentation</vt:lpstr>
      <vt:lpstr>Non-Standard Versions</vt:lpstr>
      <vt:lpstr>Non-Standard Drum Cutters</vt:lpstr>
      <vt:lpstr>Non-Standard Transverse Drum Cutters</vt:lpstr>
      <vt:lpstr>Options for ER Transverse Drum Cutters</vt:lpstr>
      <vt:lpstr>Options for ERL Axial Drum Cutters</vt:lpstr>
      <vt:lpstr>Options for Drum Cutters</vt:lpstr>
      <vt:lpstr>Options for Drum Cutters</vt:lpstr>
      <vt:lpstr>Installation and Commissioning</vt:lpstr>
      <vt:lpstr>Hydraulic Attachment Tools</vt:lpstr>
      <vt:lpstr>Hydraulic Attachment Tools</vt:lpstr>
      <vt:lpstr>Hydraulic Attachment Tools</vt:lpstr>
      <vt:lpstr>Hydraulic Attachment Tools</vt:lpstr>
      <vt:lpstr>PowerPoint Presentation</vt:lpstr>
      <vt:lpstr>Hydraulic Attachment Tools</vt:lpstr>
      <vt:lpstr>Competition</vt:lpstr>
      <vt:lpstr>MAJOR COMPETITORS</vt:lpstr>
      <vt:lpstr>MAJOR COMPETITORS</vt:lpstr>
      <vt:lpstr>MAIN COMPETITOR GLOBALY for transverse drum cutters </vt:lpstr>
      <vt:lpstr>PowerPoint Presentation</vt:lpstr>
      <vt:lpstr>PowerPoint Presentation</vt:lpstr>
      <vt:lpstr>PowerPoint Presentation</vt:lpstr>
      <vt:lpstr>PowerPoint Presentation</vt:lpstr>
      <vt:lpstr>PowerPoint Presentation</vt:lpstr>
      <vt:lpstr>MAIN COMPETITOR </vt:lpstr>
      <vt:lpstr>MAIN COMPETITOR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 Nataraj</dc:creator>
  <cp:lastModifiedBy>Anand Nataraj</cp:lastModifiedBy>
  <cp:revision>1</cp:revision>
  <dcterms:created xsi:type="dcterms:W3CDTF">2020-09-03T16:44:02Z</dcterms:created>
  <dcterms:modified xsi:type="dcterms:W3CDTF">2020-09-03T16:44:25Z</dcterms:modified>
</cp:coreProperties>
</file>