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20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85" r:id="rId6"/>
  </p:sldMasterIdLst>
  <p:notesMasterIdLst>
    <p:notesMasterId r:id="rId17"/>
  </p:notesMasterIdLst>
  <p:sldIdLst>
    <p:sldId id="256" r:id="rId7"/>
    <p:sldId id="265" r:id="rId8"/>
    <p:sldId id="495" r:id="rId9"/>
    <p:sldId id="809" r:id="rId10"/>
    <p:sldId id="795" r:id="rId11"/>
    <p:sldId id="567" r:id="rId12"/>
    <p:sldId id="728" r:id="rId13"/>
    <p:sldId id="580" r:id="rId14"/>
    <p:sldId id="27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010A8-A47B-4E09-A87A-681ECFC83425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2901-C11D-4A97-B416-CFC899BCA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8377-F6A7-42EF-9AB9-3869471AA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70D61-18D2-45B1-8E72-442193F94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2593D-F9D8-4C70-B7C1-B71A3569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26285-ED2E-47C3-BF65-56F15AB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C77B4-B8F1-4E3B-B4BF-5811437B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1C4DA-BFA0-4294-BD72-3ADFC922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0897B-C153-4568-9980-38C4229A2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A9757-7982-468C-98D0-33C527D7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12030-6468-4163-853F-EA3BFB99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0BF24-A9D3-42A3-8AC6-4718EB48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C8BF0-7BA9-4BE8-B17B-4F7D8474B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4DB5F-D91C-4FF1-A7D8-42448C3A0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148D-96A9-45E9-AE06-26A2138F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C822F-A731-442D-87F9-FB2DF08C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56FBD-C96A-4FF3-B251-78356EE3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8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540" y="1514476"/>
            <a:ext cx="11136644" cy="4491038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1587" y="932688"/>
            <a:ext cx="9969556" cy="374904"/>
          </a:xfrm>
        </p:spPr>
        <p:txBody>
          <a:bodyPr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00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13374" y="2020825"/>
            <a:ext cx="7642370" cy="3984689"/>
          </a:xfrm>
        </p:spPr>
        <p:txBody>
          <a:bodyPr lIns="91440" rIns="9144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>
                <a:tab pos="1824038" algn="l"/>
              </a:tabLst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>
                <a:tab pos="1824038" algn="l"/>
              </a:tabLst>
              <a:defRPr sz="16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Tx/>
              <a:buNone/>
              <a:tabLst>
                <a:tab pos="1824038" algn="l"/>
              </a:tabLst>
              <a:defRPr sz="16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>
                <a:tab pos="1824038" algn="l"/>
              </a:tabLst>
              <a:defRPr sz="16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tabLst>
                <a:tab pos="1824038" algn="l"/>
              </a:tabLs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271" y="412751"/>
            <a:ext cx="9968921" cy="52387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8741302" y="2020824"/>
            <a:ext cx="2928881" cy="3840480"/>
          </a:xfr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buSzPct val="75000"/>
              <a:buFontTx/>
              <a:buNone/>
              <a:defRPr sz="1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414859" y="2020824"/>
            <a:ext cx="7434" cy="4002325"/>
          </a:xfrm>
          <a:prstGeom prst="line">
            <a:avLst/>
          </a:prstGeom>
          <a:ln w="12700">
            <a:solidFill>
              <a:srgbClr val="FFC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815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87" y="412628"/>
            <a:ext cx="9969556" cy="525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587" y="1517904"/>
            <a:ext cx="11359616" cy="4487609"/>
          </a:xfrm>
        </p:spPr>
        <p:txBody>
          <a:bodyPr lIns="91440" rIns="9144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572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75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6" y="1517904"/>
            <a:ext cx="5451244" cy="4487609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361181" y="1517904"/>
            <a:ext cx="5451244" cy="4487609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0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6" y="1517904"/>
            <a:ext cx="5451244" cy="4487609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object 10"/>
          <p:cNvSpPr>
            <a:spLocks/>
          </p:cNvSpPr>
          <p:nvPr/>
        </p:nvSpPr>
        <p:spPr bwMode="auto">
          <a:xfrm>
            <a:off x="6091138" y="1503362"/>
            <a:ext cx="51869" cy="4489704"/>
          </a:xfrm>
          <a:custGeom>
            <a:avLst/>
            <a:gdLst>
              <a:gd name="T0" fmla="*/ 0 h 2499360"/>
              <a:gd name="T1" fmla="*/ 2499207 h 2499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99360">
                <a:moveTo>
                  <a:pt x="0" y="0"/>
                </a:moveTo>
                <a:lnTo>
                  <a:pt x="0" y="2499207"/>
                </a:ln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>
              <a:solidFill>
                <a:srgbClr val="425563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61181" y="1517904"/>
            <a:ext cx="5451244" cy="4487609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52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7" y="2020824"/>
            <a:ext cx="3439040" cy="3447288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sz="1600"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117" y="2020824"/>
            <a:ext cx="3439040" cy="3447288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50"/>
              </a:spcAft>
              <a:defRPr sz="1600"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8"/>
          </p:nvPr>
        </p:nvSpPr>
        <p:spPr>
          <a:xfrm>
            <a:off x="8328829" y="2020824"/>
            <a:ext cx="3439040" cy="3447288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sz="1600"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117989" y="2024459"/>
            <a:ext cx="1" cy="3447995"/>
          </a:xfrm>
          <a:prstGeom prst="line">
            <a:avLst/>
          </a:prstGeom>
          <a:ln w="12700">
            <a:solidFill>
              <a:srgbClr val="FFC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76390" y="2024459"/>
            <a:ext cx="1" cy="3447995"/>
          </a:xfrm>
          <a:prstGeom prst="line">
            <a:avLst/>
          </a:prstGeom>
          <a:ln w="12700">
            <a:solidFill>
              <a:srgbClr val="FFC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074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586" y="1517905"/>
            <a:ext cx="5451244" cy="416589"/>
          </a:xfrm>
        </p:spPr>
        <p:txBody>
          <a:bodyPr rIns="90000" anchor="b">
            <a:no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1181" y="1517905"/>
            <a:ext cx="5451244" cy="416589"/>
          </a:xfrm>
        </p:spPr>
        <p:txBody>
          <a:bodyPr rIns="90000" anchor="b">
            <a:no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</a:t>
            </a:r>
            <a:r>
              <a:rPr lang="en-US" noProof="0" dirty="0"/>
              <a:t>add</a:t>
            </a:r>
            <a:r>
              <a:rPr lang="en-US" dirty="0"/>
              <a:t>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11587" y="1971675"/>
            <a:ext cx="5451244" cy="4035426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50"/>
              </a:spcAft>
              <a:defRPr sz="1600"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6365281" y="1971675"/>
            <a:ext cx="5451244" cy="4035426"/>
          </a:xfrm>
        </p:spPr>
        <p:txBody>
          <a:bodyPr rIns="90000">
            <a:noAutofit/>
          </a:bodyPr>
          <a:lstStyle>
            <a:lvl1pPr>
              <a:spcBef>
                <a:spcPts val="800"/>
              </a:spcBef>
              <a:defRPr sz="1800">
                <a:solidFill>
                  <a:schemeClr val="tx1"/>
                </a:solidFill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50"/>
              </a:spcAft>
              <a:defRPr sz="1600">
                <a:solidFill>
                  <a:schemeClr val="tx1"/>
                </a:solidFill>
              </a:defRPr>
            </a:lvl2pPr>
            <a:lvl3pPr>
              <a:buClr>
                <a:srgbClr val="425563"/>
              </a:buClr>
              <a:buSzPct val="75000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  <p:sp>
        <p:nvSpPr>
          <p:cNvPr id="14" name="object 10"/>
          <p:cNvSpPr>
            <a:spLocks/>
          </p:cNvSpPr>
          <p:nvPr/>
        </p:nvSpPr>
        <p:spPr bwMode="auto">
          <a:xfrm>
            <a:off x="6090286" y="2025166"/>
            <a:ext cx="45731" cy="3821112"/>
          </a:xfrm>
          <a:custGeom>
            <a:avLst/>
            <a:gdLst>
              <a:gd name="T0" fmla="*/ 0 h 2499360"/>
              <a:gd name="T1" fmla="*/ 2499207 h 2499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99360">
                <a:moveTo>
                  <a:pt x="0" y="0"/>
                </a:moveTo>
                <a:lnTo>
                  <a:pt x="0" y="2499207"/>
                </a:lnTo>
              </a:path>
            </a:pathLst>
          </a:custGeom>
          <a:noFill/>
          <a:ln w="12700">
            <a:solidFill>
              <a:srgbClr val="FFCD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527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7" y="1514476"/>
            <a:ext cx="5451244" cy="4492625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65282" y="1514476"/>
            <a:ext cx="5304901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3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CAE6-87F9-4EAF-906C-99B3A7E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3876B-D8CA-47B4-B2A2-0F7E0E310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86AE4-F840-4038-AF4A-88762F84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38621-B94D-4313-B5CC-D094CDD4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89999-BA6E-4A0D-B643-63CFC576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11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o the lef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281" y="1514476"/>
            <a:ext cx="5451244" cy="4492624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3385" y="1514476"/>
            <a:ext cx="5304901" cy="4492625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144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26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 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6605" y="411481"/>
            <a:ext cx="5844538" cy="525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082" y="1517904"/>
            <a:ext cx="7225642" cy="4379976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59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4058879" cy="6857999"/>
          </a:xfrm>
        </p:spPr>
        <p:txBody>
          <a:bodyPr wrap="none" tIns="45720" rtlCol="0" anchor="ctr" anchorCtr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536605" y="932688"/>
            <a:ext cx="5844538" cy="395302"/>
          </a:xfrm>
        </p:spPr>
        <p:txBody>
          <a:bodyPr wrap="square" lIns="9144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011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86" y="412628"/>
            <a:ext cx="7225642" cy="525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7" y="1517905"/>
            <a:ext cx="7225642" cy="4492625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63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31006" y="0"/>
            <a:ext cx="4060994" cy="6858000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11586" y="932688"/>
            <a:ext cx="7225642" cy="374904"/>
          </a:xfrm>
        </p:spPr>
        <p:txBody>
          <a:bodyPr wrap="square" lIns="9144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737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act box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587" y="1517904"/>
            <a:ext cx="6695152" cy="4379976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chemeClr val="tx1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59"/>
              </a:buClr>
              <a:buSzPct val="75000"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7"/>
          </p:nvPr>
        </p:nvSpPr>
        <p:spPr>
          <a:xfrm>
            <a:off x="7469799" y="1517904"/>
            <a:ext cx="4198189" cy="4379976"/>
          </a:xfrm>
          <a:solidFill>
            <a:schemeClr val="tx2"/>
          </a:solidFill>
        </p:spPr>
        <p:txBody>
          <a:bodyPr lIns="432000" tIns="360000" rIns="432000" bIns="36000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228600" indent="-217488">
              <a:lnSpc>
                <a:spcPct val="100000"/>
              </a:lnSpc>
              <a:buClr>
                <a:srgbClr val="435363"/>
              </a:buClr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 marL="468313" indent="-228600">
              <a:lnSpc>
                <a:spcPct val="100000"/>
              </a:lnSpc>
              <a:buClr>
                <a:srgbClr val="435363"/>
              </a:buClr>
              <a:buFont typeface="Arial" panose="020B0604020202020204" pitchFamily="34" charset="0"/>
              <a:buChar char="‒"/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11587" y="932688"/>
            <a:ext cx="9969556" cy="374904"/>
          </a:xfrm>
        </p:spPr>
        <p:txBody>
          <a:bodyPr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730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box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7639" y="1517904"/>
            <a:ext cx="6695152" cy="4379976"/>
          </a:xfrm>
        </p:spPr>
        <p:txBody>
          <a:bodyPr>
            <a:noAutofit/>
          </a:bodyPr>
          <a:lstStyle>
            <a:lvl1pPr>
              <a:spcBef>
                <a:spcPts val="800"/>
              </a:spcBef>
              <a:defRPr sz="2000">
                <a:solidFill>
                  <a:srgbClr val="425563"/>
                </a:solidFill>
              </a:defRPr>
            </a:lvl1pPr>
            <a:lvl2pPr marL="533400" indent="-276225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defRPr lang="en-US" sz="1800" kern="1200" noProof="0" dirty="0" smtClean="0">
                <a:solidFill>
                  <a:srgbClr val="425563"/>
                </a:solidFill>
                <a:latin typeface="+mn-lt"/>
                <a:ea typeface="+mn-ea"/>
                <a:cs typeface="+mn-cs"/>
              </a:defRPr>
            </a:lvl2pPr>
            <a:lvl3pPr marL="752475" indent="-209550">
              <a:buClr>
                <a:srgbClr val="425559"/>
              </a:buClr>
              <a:buSzPct val="75000"/>
              <a:defRPr lang="en-US" sz="1600" kern="1200" noProof="0" dirty="0" smtClean="0">
                <a:solidFill>
                  <a:srgbClr val="425563"/>
                </a:solidFill>
                <a:latin typeface="+mn-lt"/>
                <a:ea typeface="+mn-ea"/>
                <a:cs typeface="+mn-cs"/>
              </a:defRPr>
            </a:lvl3pPr>
            <a:lvl4pPr marL="981075" indent="-228600">
              <a:defRPr lang="en-US" sz="1400" kern="1200" noProof="0" dirty="0" smtClean="0">
                <a:solidFill>
                  <a:srgbClr val="425563"/>
                </a:solidFill>
                <a:latin typeface="+mn-lt"/>
                <a:ea typeface="+mn-ea"/>
                <a:cs typeface="+mn-cs"/>
              </a:defRPr>
            </a:lvl4pPr>
            <a:lvl5pPr marL="1209675" indent="-219075">
              <a:defRPr lang="en-US" sz="1200" kern="1200" noProof="0" dirty="0">
                <a:solidFill>
                  <a:srgbClr val="425563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7"/>
          </p:nvPr>
        </p:nvSpPr>
        <p:spPr>
          <a:xfrm>
            <a:off x="533539" y="1517904"/>
            <a:ext cx="4198189" cy="4379976"/>
          </a:xfrm>
          <a:solidFill>
            <a:schemeClr val="tx2"/>
          </a:solidFill>
        </p:spPr>
        <p:txBody>
          <a:bodyPr lIns="432000" tIns="360000" rIns="432000" bIns="360000">
            <a:noAutofit/>
          </a:bodyPr>
          <a:lstStyle>
            <a:lvl1pPr marL="0" indent="0">
              <a:buFontTx/>
              <a:buNone/>
              <a:defRPr sz="1800">
                <a:solidFill>
                  <a:srgbClr val="425563"/>
                </a:solidFill>
              </a:defRPr>
            </a:lvl1pPr>
            <a:lvl2pPr marL="228600" indent="-217488">
              <a:lnSpc>
                <a:spcPct val="100000"/>
              </a:lnSpc>
              <a:buFont typeface="Arial"/>
              <a:buChar char="•"/>
              <a:defRPr sz="1600">
                <a:solidFill>
                  <a:srgbClr val="425563"/>
                </a:solidFill>
              </a:defRPr>
            </a:lvl2pPr>
            <a:lvl3pPr marL="468313" indent="-228600">
              <a:lnSpc>
                <a:spcPct val="100000"/>
              </a:lnSpc>
              <a:buClr>
                <a:srgbClr val="435363"/>
              </a:buClr>
              <a:buFont typeface="Arial" panose="020B0604020202020204" pitchFamily="34" charset="0"/>
              <a:buChar char="‒"/>
              <a:defRPr sz="1400">
                <a:solidFill>
                  <a:srgbClr val="425563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11587" y="932688"/>
            <a:ext cx="9969556" cy="374904"/>
          </a:xfrm>
        </p:spPr>
        <p:txBody>
          <a:bodyPr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092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540" y="1514476"/>
            <a:ext cx="11136644" cy="4491038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1587" y="932688"/>
            <a:ext cx="9969556" cy="374904"/>
          </a:xfrm>
        </p:spPr>
        <p:txBody>
          <a:bodyPr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315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533539" y="970473"/>
            <a:ext cx="11136644" cy="5035040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001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3539" y="2024626"/>
            <a:ext cx="5329292" cy="3822192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3472" y="2024626"/>
            <a:ext cx="5306711" cy="3822192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000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subtitle</a:t>
            </a:r>
          </a:p>
        </p:txBody>
      </p:sp>
      <p:sp>
        <p:nvSpPr>
          <p:cNvPr id="11" name="object 10"/>
          <p:cNvSpPr>
            <a:spLocks/>
          </p:cNvSpPr>
          <p:nvPr/>
        </p:nvSpPr>
        <p:spPr bwMode="auto">
          <a:xfrm>
            <a:off x="6090286" y="2025166"/>
            <a:ext cx="45731" cy="3821112"/>
          </a:xfrm>
          <a:custGeom>
            <a:avLst/>
            <a:gdLst>
              <a:gd name="T0" fmla="*/ 0 h 2499360"/>
              <a:gd name="T1" fmla="*/ 2499207 h 249936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2499360">
                <a:moveTo>
                  <a:pt x="0" y="0"/>
                </a:moveTo>
                <a:lnTo>
                  <a:pt x="0" y="2499207"/>
                </a:lnTo>
              </a:path>
            </a:pathLst>
          </a:custGeom>
          <a:noFill/>
          <a:ln w="12700">
            <a:solidFill>
              <a:srgbClr val="FFCD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>
              <a:solidFill>
                <a:srgbClr val="425563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20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1587" y="932688"/>
            <a:ext cx="9969556" cy="374904"/>
          </a:xfrm>
        </p:spPr>
        <p:txBody>
          <a:bodyPr wrap="square" lIns="90000" tIns="46800" rIns="9144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subtitle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3539" y="2024626"/>
            <a:ext cx="5329292" cy="3822192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63472" y="2024626"/>
            <a:ext cx="5306711" cy="3822192"/>
          </a:xfrm>
        </p:spPr>
        <p:txBody>
          <a:bodyPr wrap="none" tIns="1080000" rtlCol="0">
            <a:norm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407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>
            <a:spLocks/>
          </p:cNvSpPr>
          <p:nvPr userDrawn="1"/>
        </p:nvSpPr>
        <p:spPr bwMode="auto">
          <a:xfrm>
            <a:off x="-2" y="2"/>
            <a:ext cx="12201273" cy="5688013"/>
          </a:xfrm>
          <a:custGeom>
            <a:avLst/>
            <a:gdLst>
              <a:gd name="T0" fmla="*/ 0 w 12192000"/>
              <a:gd name="T1" fmla="*/ 5687568 h 5687695"/>
              <a:gd name="T2" fmla="*/ 12191974 w 12192000"/>
              <a:gd name="T3" fmla="*/ 5687568 h 5687695"/>
              <a:gd name="T4" fmla="*/ 12191974 w 12192000"/>
              <a:gd name="T5" fmla="*/ 0 h 5687695"/>
              <a:gd name="T6" fmla="*/ 0 w 12192000"/>
              <a:gd name="T7" fmla="*/ 0 h 5687695"/>
              <a:gd name="T8" fmla="*/ 0 w 12192000"/>
              <a:gd name="T9" fmla="*/ 5687568 h 5687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5687695">
                <a:moveTo>
                  <a:pt x="0" y="5687568"/>
                </a:moveTo>
                <a:lnTo>
                  <a:pt x="12191974" y="5687568"/>
                </a:lnTo>
                <a:lnTo>
                  <a:pt x="12191974" y="0"/>
                </a:lnTo>
                <a:lnTo>
                  <a:pt x="0" y="0"/>
                </a:lnTo>
                <a:lnTo>
                  <a:pt x="0" y="5687568"/>
                </a:lnTo>
                <a:close/>
              </a:path>
            </a:pathLst>
          </a:custGeom>
          <a:solidFill>
            <a:srgbClr val="49536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8" name="object 5"/>
          <p:cNvSpPr>
            <a:spLocks/>
          </p:cNvSpPr>
          <p:nvPr userDrawn="1"/>
        </p:nvSpPr>
        <p:spPr bwMode="auto">
          <a:xfrm>
            <a:off x="0" y="5688015"/>
            <a:ext cx="12201273" cy="1169987"/>
          </a:xfrm>
          <a:custGeom>
            <a:avLst/>
            <a:gdLst>
              <a:gd name="T0" fmla="*/ 0 w 12192000"/>
              <a:gd name="T1" fmla="*/ 1170431 h 1170940"/>
              <a:gd name="T2" fmla="*/ 12191974 w 12192000"/>
              <a:gd name="T3" fmla="*/ 1170431 h 1170940"/>
              <a:gd name="T4" fmla="*/ 12191974 w 12192000"/>
              <a:gd name="T5" fmla="*/ 0 h 1170940"/>
              <a:gd name="T6" fmla="*/ 0 w 12192000"/>
              <a:gd name="T7" fmla="*/ 0 h 1170940"/>
              <a:gd name="T8" fmla="*/ 0 w 12192000"/>
              <a:gd name="T9" fmla="*/ 1170431 h 1170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1170940">
                <a:moveTo>
                  <a:pt x="0" y="1170431"/>
                </a:moveTo>
                <a:lnTo>
                  <a:pt x="12191974" y="1170431"/>
                </a:lnTo>
                <a:lnTo>
                  <a:pt x="12191974" y="0"/>
                </a:lnTo>
                <a:lnTo>
                  <a:pt x="0" y="0"/>
                </a:lnTo>
                <a:lnTo>
                  <a:pt x="0" y="117043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9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3387" y="6128321"/>
            <a:ext cx="1136926" cy="3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978153" y="2075687"/>
            <a:ext cx="10247756" cy="932688"/>
          </a:xfrm>
        </p:spPr>
        <p:txBody>
          <a:bodyPr wrap="square" anchor="ctr" anchorCtr="0">
            <a:noAutofit/>
          </a:bodyPr>
          <a:lstStyle>
            <a:lvl1pPr algn="ctr">
              <a:defRPr sz="60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969012" y="3218688"/>
            <a:ext cx="10247756" cy="594360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09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465F-AAEF-41C9-AB45-A45AC2BC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2EF45-1C0D-4D46-A462-025389296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14AD1-0C69-4690-B6BD-DA5121AE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95296-0BB0-4168-B616-C6F7104E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A1F3B-0E36-47EA-8359-998D7533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5563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587" y="1517905"/>
            <a:ext cx="11359806" cy="4487609"/>
          </a:xfrm>
        </p:spPr>
        <p:txBody>
          <a:bodyPr lIns="91440" tIns="45720" rIns="91440"/>
          <a:lstStyle>
            <a:lvl1pPr>
              <a:defRPr>
                <a:solidFill>
                  <a:srgbClr val="425563"/>
                </a:solidFill>
              </a:defRPr>
            </a:lvl1pPr>
            <a:lvl2pPr>
              <a:defRPr>
                <a:solidFill>
                  <a:srgbClr val="425563"/>
                </a:solidFill>
              </a:defRPr>
            </a:lvl2pPr>
            <a:lvl3pPr>
              <a:buClr>
                <a:srgbClr val="425563"/>
              </a:buClr>
              <a:buSzPct val="75000"/>
              <a:defRPr>
                <a:solidFill>
                  <a:srgbClr val="425563"/>
                </a:solidFill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042" y="6249378"/>
            <a:ext cx="388142" cy="193171"/>
          </a:xfrm>
          <a:prstGeom prst="rect">
            <a:avLst/>
          </a:prstGeom>
        </p:spPr>
        <p:txBody>
          <a:bodyPr vert="horz" wrap="square" lIns="54000" tIns="45720" rIns="54000" bIns="45720" rtlCol="0" anchor="t" anchorCtr="0">
            <a:noAutofit/>
          </a:bodyPr>
          <a:lstStyle>
            <a:lvl1pPr algn="r">
              <a:lnSpc>
                <a:spcPct val="100000"/>
              </a:lnSpc>
              <a:buFontTx/>
              <a:buNone/>
              <a:defRPr sz="900" b="0">
                <a:solidFill>
                  <a:srgbClr val="425563"/>
                </a:solidFill>
              </a:defRPr>
            </a:lvl1pPr>
          </a:lstStyle>
          <a:p>
            <a:fld id="{B3CEEFAE-073D-426F-B1B3-DA068A342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24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7361"/>
            <a:ext cx="2844800" cy="123111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477361"/>
            <a:ext cx="3860800" cy="1231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2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1" y="228600"/>
            <a:ext cx="8737600" cy="5334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06400" y="1066800"/>
            <a:ext cx="5588000" cy="5334000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7601" y="1066800"/>
            <a:ext cx="55880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9FED6-32E3-415D-82C8-5A75A0A8D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3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C4E86-948A-4F0E-B5D0-AE07B1D3CFEE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2E79-02F4-4764-ADD6-F996B25B1F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850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2103" y="2259356"/>
            <a:ext cx="6816625" cy="1848184"/>
          </a:xfrm>
          <a:prstGeom prst="rect">
            <a:avLst/>
          </a:prstGeom>
          <a:noFill/>
        </p:spPr>
      </p:pic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 flipH="1">
            <a:off x="533539" y="6184459"/>
            <a:ext cx="3197870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 flipH="1">
            <a:off x="533539" y="6309423"/>
            <a:ext cx="3197870" cy="12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82042" y="6249378"/>
            <a:ext cx="388142" cy="193171"/>
          </a:xfrm>
        </p:spPr>
        <p:txBody>
          <a:bodyPr/>
          <a:lstStyle/>
          <a:p>
            <a:fld id="{B3CEEFAE-073D-426F-B1B3-DA068A342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43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1C87-1BB7-48C2-A589-F652C57DD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6722-E4FE-4D2F-B805-621C392B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185C-F72D-4CA2-A43E-4C4A77487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AC968-2ADE-4242-AB17-97E20385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4CE73-F57B-4DDD-9F34-E3E456BE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9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A9CF-870B-43C3-9595-845D3943B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E2A5-4E81-4667-9B27-4DEBB0854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1C30-9F11-4837-A165-54C79424B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C4B97-03E0-4363-A80D-40C053F7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DA38-EC96-4C8E-89CD-D3E17220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8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EEAB5-7E00-4D25-A312-9FFE14CB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F27EE-20E6-4C71-A832-D5E79A196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9085B-8133-4E7F-A587-8A5C850B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4AF36-01E6-41D2-BBB3-504FCD1B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B72C5-95C5-42A5-B920-6F23123D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00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0C80-36BB-494E-93DE-9A8EB2CF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01A2E-628A-47A2-A1B6-83901F481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AB5B5-7F4F-471E-A32C-DF8217076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2123A-89B9-448F-9272-93C74467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68592-4779-4D31-9952-CE5C8C46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9390-EA0B-4DA2-B7A6-B788908D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84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A8A7-E969-4A28-8C62-18DC3219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77221-76E2-4B95-B672-CF8C71400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07196-4526-4B33-9FAD-AB70AD0A2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6AFE0-0FD3-4400-9B8E-0E23B8E82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5CFF0-CFB2-46A5-8474-3AD75A191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DEB19-4650-4928-8167-4CBC67D8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D9EBC-E455-42A2-9625-6FE71C15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C97835-36D7-4919-8F40-BDEE01C7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0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3E3F-9152-4615-BD52-9B732AC0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A75DB-ED78-4961-856F-BAAC48234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7A06-7E64-4BBC-920B-DA26620A2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7BD91-DDB7-4041-BA86-52790C78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D2713-D5F8-4660-803A-98E81CBC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AF1B8-15A6-4E21-A402-918DC10F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06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A3F7-8445-476B-B3E9-ECC18943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824AE-A353-4C09-BC6F-3E686B64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5FD79-52BB-4CEE-AF91-AE646F76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6E7B2-81A6-4607-9457-D8DB56B7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69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994E9-5719-47B4-9EFF-F006DF38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884FA-E05B-46A8-AA21-7A281568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CD897-28B1-490A-9644-021EEBED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16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CC663-043B-443B-9FE1-E27FD171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AD571-D736-4F5B-8931-EF5E1BBF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F7EFA-C92D-423C-B5A1-7DE65493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382A7-B7CD-47B2-87D1-B8B51F53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C25F1-3B44-4818-BB7F-4172112D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47F9C-5E33-43BA-8E4F-1CD02DCA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2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A82D-36C4-4DA7-AEBB-6470C49D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A97A2-FD98-4E8E-A97F-A4BC56E6F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DA23E-2554-4AB5-841C-436F5F504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DE0E7-C62D-497C-A7D3-BD7F6F57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AC556-069D-40C5-9476-9CB3FB46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A7877-34A0-4EF2-810F-F395DA71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70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1310-7123-44F1-A6DA-608F7D13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9E239-DD78-416E-A7E0-1AF010371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2B3AF-391B-4DFE-B3C5-0E74ACCD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E5E8B-995E-4639-ACE5-5D817EA7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9BEE4-7273-4738-A6E8-3B21628B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7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01F8A-8BD7-41EB-B742-E686CF4FA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70992-E5A9-4776-BC20-AF29A3B20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556B6-73DC-4E83-9E9D-FCC4F6CF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0C000-2D4E-4DEC-9F27-162373EF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8107D-2FA4-4FA4-96DE-9D0F6AE4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9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540" y="1514476"/>
            <a:ext cx="11136644" cy="4491038"/>
          </a:xfrm>
        </p:spPr>
        <p:txBody>
          <a:bodyPr wrap="none" tIns="10800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1587" y="932688"/>
            <a:ext cx="9969556" cy="374904"/>
          </a:xfrm>
        </p:spPr>
        <p:txBody>
          <a:bodyPr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D8C97-9AF4-4DB6-B014-E488ABEEB47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255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64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54FC-AF34-4F9F-A483-42211683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6E318-E1B3-42BE-A4CD-CA6A3D072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9ADA8-96C9-403A-8347-36CE3FC1A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5F160-83D6-490C-808C-64A61258F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5B3E8-E988-4313-8502-E18BE3A45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C9A768-27DA-4486-95FF-DDCA220D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49C9B-0BD5-4EAE-A0A3-308BF01F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980F3-C845-48CC-B404-B9386D44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1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87D2-7D9A-4D6A-A0DA-B8D757C7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5E9C2-8E4C-463F-AEE1-A0AE7F1C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13A05-589A-46F1-B371-C1A2D657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2DE36-67DD-4C04-8D23-ED64CE35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7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ED3DF-E636-4C85-8BEE-9A880C46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C9282-ACCD-4100-AC9D-A0E86BE0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B5D23-03C5-43A2-A6B1-0CD34B47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9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5B3C-06DF-41CC-80D2-3D6D2E6A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858F-FF2D-4AAE-9202-C1DD9B261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67910-8A96-4DE5-87CB-622A8077A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F5566-1EC9-40C9-8490-FBF65370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40612-D984-4064-A93B-8F83D94D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60788-5AAB-4536-96E2-E28E036D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178E-668B-40E7-9EEA-C2EDA1D0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65E4AD-BCE9-4837-A0DD-EEB1E6747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0CE4D-6FF6-449A-968D-68929D26E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1AFCE-C6F5-4285-B299-3CE2A8CF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1B40D-8DB3-4474-BE7C-532DB946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89BD4-F06C-442D-A338-FE158FC3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316BA-A056-4E43-9AE0-91E91033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FD18D-1BD3-4A2D-8472-A96BB73C1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4D46-3679-474A-B3D0-EE7D365DF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670AF-0518-465B-9EA4-82F52D20D3D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98394-7ECA-406A-8C65-41EF15CD6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269B-B5FF-4CFE-87ED-DCF4F1A22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E67B7-3EA4-4876-B081-85F85176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372" y="411991"/>
            <a:ext cx="9969556" cy="525401"/>
          </a:xfrm>
          <a:prstGeom prst="rect">
            <a:avLst/>
          </a:prstGeom>
        </p:spPr>
        <p:txBody>
          <a:bodyPr vert="horz" wrap="square" lIns="91440" tIns="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587" y="1514476"/>
            <a:ext cx="11359806" cy="4492625"/>
          </a:xfrm>
          <a:prstGeom prst="rect">
            <a:avLst/>
          </a:prstGeom>
        </p:spPr>
        <p:txBody>
          <a:bodyPr vert="horz" lIns="91440" tIns="45720" rIns="9144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 flipH="1">
            <a:off x="533539" y="6184459"/>
            <a:ext cx="3197870" cy="123111"/>
          </a:xfrm>
          <a:prstGeom prst="rect">
            <a:avLst/>
          </a:prstGeom>
        </p:spPr>
        <p:txBody>
          <a:bodyPr vert="horz" wrap="square" lIns="0" tIns="0" rIns="36000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 flipH="1">
            <a:off x="533539" y="6309423"/>
            <a:ext cx="3197870" cy="123111"/>
          </a:xfrm>
          <a:prstGeom prst="rect">
            <a:avLst/>
          </a:prstGeom>
        </p:spPr>
        <p:txBody>
          <a:bodyPr vert="horz" wrap="square" lIns="0" tIns="0" rIns="36000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425563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02" y="419804"/>
            <a:ext cx="1177486" cy="3188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66288" y="6184459"/>
            <a:ext cx="377923" cy="349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8CD8C97-9AF4-4DB6-B014-E488ABEEB47A}" type="slidenum">
              <a:rPr>
                <a:solidFill>
                  <a:srgbClr val="425563"/>
                </a:solidFill>
              </a:rPr>
              <a:pPr/>
              <a:t>‹#›</a:t>
            </a:fld>
            <a:endParaRPr dirty="0">
              <a:solidFill>
                <a:srgbClr val="425563"/>
              </a:solidFill>
            </a:endParaRPr>
          </a:p>
        </p:txBody>
      </p:sp>
    </p:spTree>
    <p:custDataLst>
      <p:tags r:id="rId24"/>
    </p:custDataLst>
    <p:extLst>
      <p:ext uri="{BB962C8B-B14F-4D97-AF65-F5344CB8AC3E}">
        <p14:creationId xmlns:p14="http://schemas.microsoft.com/office/powerpoint/2010/main" val="160742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914400" rtl="0" eaLnBrk="1" latinLnBrk="0" hangingPunct="1">
        <a:lnSpc>
          <a:spcPct val="105000"/>
        </a:lnSpc>
        <a:spcBef>
          <a:spcPts val="800"/>
        </a:spcBef>
        <a:buClr>
          <a:srgbClr val="43536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76225" algn="l" defTabSz="914400" rtl="0" eaLnBrk="1" latinLnBrk="0" hangingPunct="1">
        <a:lnSpc>
          <a:spcPct val="105000"/>
        </a:lnSpc>
        <a:spcBef>
          <a:spcPts val="250"/>
        </a:spcBef>
        <a:spcAft>
          <a:spcPts val="250"/>
        </a:spcAft>
        <a:buClrTx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2475" indent="-209550" algn="l" defTabSz="914400" rtl="0" eaLnBrk="1" latinLnBrk="0" hangingPunct="1">
        <a:lnSpc>
          <a:spcPct val="105000"/>
        </a:lnSpc>
        <a:spcBef>
          <a:spcPts val="163"/>
        </a:spcBef>
        <a:spcAft>
          <a:spcPts val="250"/>
        </a:spcAft>
        <a:buClr>
          <a:srgbClr val="425563"/>
        </a:buClr>
        <a:buSzPct val="75000"/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1075" indent="-228600" algn="l" defTabSz="914400" rtl="0" eaLnBrk="1" latinLnBrk="0" hangingPunct="1">
        <a:lnSpc>
          <a:spcPct val="105000"/>
        </a:lnSpc>
        <a:spcBef>
          <a:spcPts val="150"/>
        </a:spcBef>
        <a:spcAft>
          <a:spcPts val="15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9675" indent="-219075" algn="l" defTabSz="914400" rtl="0" eaLnBrk="1" latinLnBrk="0" hangingPunct="1">
        <a:lnSpc>
          <a:spcPct val="105000"/>
        </a:lnSpc>
        <a:spcBef>
          <a:spcPts val="138"/>
        </a:spcBef>
        <a:spcAft>
          <a:spcPts val="138"/>
        </a:spcAft>
        <a:buClr>
          <a:srgbClr val="43536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pos="2592">
          <p15:clr>
            <a:srgbClr val="F26B43"/>
          </p15:clr>
        </p15:guide>
        <p15:guide id="3" pos="4006">
          <p15:clr>
            <a:srgbClr val="F26B43"/>
          </p15:clr>
        </p15:guide>
        <p15:guide id="4" pos="7348">
          <p15:clr>
            <a:srgbClr val="F26B43"/>
          </p15:clr>
        </p15:guide>
        <p15:guide id="5" orient="horz" pos="343">
          <p15:clr>
            <a:srgbClr val="F26B43"/>
          </p15:clr>
        </p15:guide>
        <p15:guide id="6" orient="horz" pos="756">
          <p15:clr>
            <a:srgbClr val="F26B43"/>
          </p15:clr>
        </p15:guide>
        <p15:guide id="7" orient="horz" pos="954">
          <p15:clr>
            <a:srgbClr val="F26B43"/>
          </p15:clr>
        </p15:guide>
        <p15:guide id="8" orient="horz" pos="3783">
          <p15:clr>
            <a:srgbClr val="F26B43"/>
          </p15:clr>
        </p15:guide>
        <p15:guide id="9" orient="horz" pos="3974">
          <p15:clr>
            <a:srgbClr val="F26B43"/>
          </p15:clr>
        </p15:guide>
        <p15:guide id="10" pos="3839">
          <p15:clr>
            <a:srgbClr val="F26B43"/>
          </p15:clr>
        </p15:guide>
        <p15:guide id="11" pos="70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349DA-7FD6-42F4-89F2-D9C10916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1FB10-9BC7-4FD0-AA9A-58EA74677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E7550-C0AB-4FC3-8AFE-7F9FED890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F6018-8761-49D6-88C8-F7ACB6B9AD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39A21-B65C-4D6D-A268-B2F8F06BC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A9360-A374-4585-BF99-E4AD2A26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B2FAF-36E4-4FBD-8A83-AE789AF1D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11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1547-4244-44A2-A138-BF9F5ED00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Drum Cutter Attachment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CCD0F-D8CF-48DC-95F7-AB5239C580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For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Tunneling Work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560099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6516-513C-4E81-A123-8ECB00A5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R1500 cutting 80 MPa weak granite_MVI_3700">
            <a:hlinkClick r:id="" action="ppaction://media"/>
            <a:extLst>
              <a:ext uri="{FF2B5EF4-FFF2-40B4-BE49-F238E27FC236}">
                <a16:creationId xmlns:a16="http://schemas.microsoft.com/office/drawing/2014/main" id="{334E5796-19D8-46FB-A4A6-6BB1346E0E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8840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6F8A-710F-46C3-956A-409D3F8A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everal, gear&#10;&#10;Description automatically generated">
            <a:extLst>
              <a:ext uri="{FF2B5EF4-FFF2-40B4-BE49-F238E27FC236}">
                <a16:creationId xmlns:a16="http://schemas.microsoft.com/office/drawing/2014/main" id="{8E197232-EE18-4BD3-B436-87F5F86DC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3" y="1825625"/>
            <a:ext cx="7174522" cy="4884664"/>
          </a:xfrm>
        </p:spPr>
      </p:pic>
    </p:spTree>
    <p:extLst>
      <p:ext uri="{BB962C8B-B14F-4D97-AF65-F5344CB8AC3E}">
        <p14:creationId xmlns:p14="http://schemas.microsoft.com/office/powerpoint/2010/main" val="202655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9341" y="1744808"/>
            <a:ext cx="864096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</a:pPr>
            <a:endParaRPr lang="en-US" sz="2400" b="1" dirty="0">
              <a:solidFill>
                <a:srgbClr val="425563"/>
              </a:solidFill>
              <a:latin typeface="Arial Black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4563" y="524641"/>
            <a:ext cx="853411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b="1" dirty="0">
                <a:solidFill>
                  <a:srgbClr val="425563"/>
                </a:solidFill>
                <a:latin typeface="Arial"/>
              </a:rPr>
              <a:t>AREA OF APPLICATION FOR ROCK CUTTING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2439501" y="1507520"/>
          <a:ext cx="6995118" cy="45365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80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5311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 dirty="0">
                          <a:effectLst/>
                        </a:rPr>
                        <a:t> 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 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5"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>
                          <a:effectLst/>
                        </a:rPr>
                        <a:t>20</a:t>
                      </a:r>
                      <a:endParaRPr lang="de-DE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>
                          <a:effectLst/>
                        </a:rPr>
                        <a:t>40</a:t>
                      </a:r>
                      <a:endParaRPr lang="de-DE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>
                          <a:effectLst/>
                        </a:rPr>
                        <a:t>60</a:t>
                      </a:r>
                      <a:endParaRPr lang="de-DE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>
                          <a:effectLst/>
                        </a:rPr>
                        <a:t>80</a:t>
                      </a:r>
                      <a:endParaRPr lang="de-DE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>
                          <a:effectLst/>
                        </a:rPr>
                        <a:t>100</a:t>
                      </a:r>
                      <a:endParaRPr lang="de-DE" sz="13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120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140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160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180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200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220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300" u="none" strike="noStrike" dirty="0">
                          <a:effectLst/>
                        </a:rPr>
                        <a:t>240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3" y="4132881"/>
            <a:ext cx="4447404" cy="27622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25" y="2968946"/>
            <a:ext cx="3888432" cy="27622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38" y="1965049"/>
            <a:ext cx="4229100" cy="24765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5" y="3728575"/>
            <a:ext cx="1006821" cy="116332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83" y="5012206"/>
            <a:ext cx="901149" cy="103181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5" y="2443624"/>
            <a:ext cx="1192439" cy="119243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7" y="1499196"/>
            <a:ext cx="685125" cy="80041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439503" y="6200012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425563"/>
                </a:solidFill>
                <a:latin typeface="Arial"/>
              </a:rPr>
              <a:t>Compressive</a:t>
            </a:r>
            <a:r>
              <a:rPr lang="de-DE" b="1" dirty="0">
                <a:solidFill>
                  <a:srgbClr val="425563"/>
                </a:solidFill>
                <a:latin typeface="Arial"/>
              </a:rPr>
              <a:t> Rock </a:t>
            </a:r>
            <a:r>
              <a:rPr lang="de-DE" b="1" dirty="0" err="1">
                <a:solidFill>
                  <a:srgbClr val="425563"/>
                </a:solidFill>
                <a:latin typeface="Arial"/>
              </a:rPr>
              <a:t>Strength</a:t>
            </a:r>
            <a:r>
              <a:rPr lang="de-DE" b="1" dirty="0">
                <a:solidFill>
                  <a:srgbClr val="425563"/>
                </a:solidFill>
                <a:latin typeface="Arial"/>
              </a:rPr>
              <a:t> (MPa</a:t>
            </a:r>
            <a:r>
              <a:rPr lang="de-DE" dirty="0">
                <a:solidFill>
                  <a:srgbClr val="425563"/>
                </a:solidFill>
                <a:latin typeface="Arial"/>
              </a:rPr>
              <a:t>)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2023" y="5323807"/>
            <a:ext cx="573778" cy="22557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60426-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2959" y="1582724"/>
            <a:ext cx="6009122" cy="3305799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4563" y="524641"/>
            <a:ext cx="853411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b="1" dirty="0">
                <a:solidFill>
                  <a:srgbClr val="425563"/>
                </a:solidFill>
                <a:latin typeface="Arial"/>
              </a:rPr>
              <a:t>PRINCIPLE OF ROCK CUTTING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3" y="1582724"/>
            <a:ext cx="2666757" cy="19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29" y="1582724"/>
            <a:ext cx="1848764" cy="19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215" y="4056163"/>
            <a:ext cx="2203655" cy="16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3034"/>
          </a:xfrm>
        </p:spPr>
        <p:txBody>
          <a:bodyPr>
            <a:normAutofit fontScale="90000"/>
          </a:bodyPr>
          <a:lstStyle/>
          <a:p>
            <a:r>
              <a:rPr lang="en-US" dirty="0"/>
              <a:t>TRANSVERSE DRUM CUTTERS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13068" y="958559"/>
            <a:ext cx="9966960" cy="323165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830"/>
              </a:spcBef>
              <a:buClr>
                <a:srgbClr val="435363"/>
              </a:buClr>
            </a:pPr>
            <a:r>
              <a:rPr lang="de-DE" sz="2000" b="1" dirty="0">
                <a:solidFill>
                  <a:schemeClr val="tx2"/>
                </a:solidFill>
              </a:rPr>
              <a:t>Optimum </a:t>
            </a:r>
            <a:r>
              <a:rPr lang="de-DE" sz="2000" b="1" dirty="0" err="1">
                <a:solidFill>
                  <a:schemeClr val="tx2"/>
                </a:solidFill>
              </a:rPr>
              <a:t>cutting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head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working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direction</a:t>
            </a:r>
            <a:endParaRPr lang="de-DE" sz="2000" b="1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48" y="4436198"/>
            <a:ext cx="3583193" cy="208332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33340" y="1409267"/>
            <a:ext cx="424888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9447" y="4273076"/>
            <a:ext cx="424888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7" r="-937" b="-9001"/>
          <a:stretch/>
        </p:blipFill>
        <p:spPr>
          <a:xfrm rot="10800000">
            <a:off x="1173572" y="5529514"/>
            <a:ext cx="617058" cy="6349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19" y="1753599"/>
            <a:ext cx="3455057" cy="209468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7" r="-937" b="-9001"/>
          <a:stretch/>
        </p:blipFill>
        <p:spPr>
          <a:xfrm rot="5400000" flipV="1">
            <a:off x="726560" y="2469043"/>
            <a:ext cx="600366" cy="63325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381" y="411951"/>
            <a:ext cx="1953879" cy="57146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378"/>
          <a:stretch/>
        </p:blipFill>
        <p:spPr bwMode="auto">
          <a:xfrm>
            <a:off x="5751890" y="2356152"/>
            <a:ext cx="2611379" cy="245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125" y="2793785"/>
            <a:ext cx="3255377" cy="2314556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 bwMode="gray">
          <a:xfrm>
            <a:off x="5751890" y="5108341"/>
            <a:ext cx="6153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Drum Cutters have to be moved sideways to achieve the required depth and to protect the housing: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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Cutter drum width ≠ Min. Trench width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Cutter drum width + Central strip width = Min. Trench width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erade Verbindung mit Pfeil 22"/>
          <p:cNvCxnSpPr/>
          <p:nvPr/>
        </p:nvCxnSpPr>
        <p:spPr bwMode="gray">
          <a:xfrm flipV="1">
            <a:off x="9314221" y="3510846"/>
            <a:ext cx="1872000" cy="1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32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DRUM CUTTERS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13068" y="289480"/>
            <a:ext cx="9966960" cy="571464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830"/>
              </a:spcBef>
              <a:buClr>
                <a:srgbClr val="435363"/>
              </a:buClr>
            </a:pPr>
            <a:r>
              <a:rPr lang="de-DE" sz="2000" b="1" dirty="0" err="1">
                <a:solidFill>
                  <a:schemeClr val="tx2"/>
                </a:solidFill>
              </a:rPr>
              <a:t>Productivity</a:t>
            </a:r>
            <a:endParaRPr lang="de-DE" sz="2000" b="1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6" y="1182247"/>
            <a:ext cx="10829864" cy="556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16" y="1380777"/>
            <a:ext cx="5061372" cy="125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 bwMode="gray">
          <a:xfrm>
            <a:off x="4916556" y="6212798"/>
            <a:ext cx="3485321" cy="326243"/>
          </a:xfrm>
          <a:prstGeom prst="rect">
            <a:avLst/>
          </a:prstGeom>
          <a:solidFill>
            <a:srgbClr val="EE71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Compressive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rock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(MPa)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 bwMode="gray">
          <a:xfrm rot="16200000">
            <a:off x="-455786" y="3610606"/>
            <a:ext cx="2675537" cy="326243"/>
          </a:xfrm>
          <a:prstGeom prst="rect">
            <a:avLst/>
          </a:prstGeom>
          <a:solidFill>
            <a:srgbClr val="EE71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cutting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(m*3/h)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gray">
          <a:xfrm>
            <a:off x="9678898" y="5065776"/>
            <a:ext cx="397866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sp>
        <p:nvSpPr>
          <p:cNvPr id="4" name="Textfeld 3"/>
          <p:cNvSpPr txBox="1"/>
          <p:nvPr/>
        </p:nvSpPr>
        <p:spPr bwMode="gray">
          <a:xfrm>
            <a:off x="9873129" y="5180135"/>
            <a:ext cx="857927" cy="150811"/>
          </a:xfrm>
          <a:prstGeom prst="rect">
            <a:avLst/>
          </a:prstGeom>
          <a:solidFill>
            <a:srgbClr val="F6E4D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8151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Drum Cutter Main Applications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18169" y="6194299"/>
            <a:ext cx="1193584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799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8" y="1789649"/>
            <a:ext cx="2932217" cy="219916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84288" y="1414088"/>
            <a:ext cx="293221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/>
              <a:t>Mining </a:t>
            </a:r>
            <a:r>
              <a:rPr lang="de-DE" sz="1799" b="1" dirty="0" err="1"/>
              <a:t>mass</a:t>
            </a:r>
            <a:r>
              <a:rPr lang="de-DE" sz="1799" b="1" dirty="0"/>
              <a:t> </a:t>
            </a:r>
            <a:r>
              <a:rPr lang="de-DE" sz="1799" b="1" dirty="0" err="1"/>
              <a:t>excavation</a:t>
            </a:r>
            <a:endParaRPr lang="de-DE" sz="1799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9166958" y="1414087"/>
            <a:ext cx="266941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 err="1"/>
              <a:t>Trenching</a:t>
            </a:r>
            <a:endParaRPr lang="de-DE" sz="1799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7" y="4452277"/>
            <a:ext cx="2932217" cy="195481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4286" y="4083041"/>
            <a:ext cx="2932216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/>
              <a:t>Tunneling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3" y="4452276"/>
            <a:ext cx="2419800" cy="195481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426641" y="4050692"/>
            <a:ext cx="225555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 err="1"/>
              <a:t>Foundations</a:t>
            </a:r>
            <a:endParaRPr lang="de-DE" sz="1799" b="1" dirty="0"/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2" y="1789649"/>
            <a:ext cx="2419800" cy="219283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3083101" y="1407764"/>
            <a:ext cx="294262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 err="1"/>
              <a:t>Demolition</a:t>
            </a:r>
            <a:r>
              <a:rPr lang="de-DE" sz="1799" b="1" dirty="0"/>
              <a:t> / </a:t>
            </a:r>
            <a:r>
              <a:rPr lang="de-DE" sz="1799" b="1" dirty="0" err="1"/>
              <a:t>rebuilding</a:t>
            </a:r>
            <a:endParaRPr lang="de-DE" sz="1799" b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84" y="4452277"/>
            <a:ext cx="3009119" cy="192664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828084" y="4056929"/>
            <a:ext cx="3009119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 err="1"/>
              <a:t>Underwater</a:t>
            </a:r>
            <a:endParaRPr lang="de-DE" sz="1799" b="1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7" y="1785513"/>
            <a:ext cx="3008235" cy="221089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811195" y="1414423"/>
            <a:ext cx="300912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99" b="1" dirty="0" err="1"/>
              <a:t>Pilehead</a:t>
            </a:r>
            <a:r>
              <a:rPr lang="de-DE" sz="1799" b="1" dirty="0"/>
              <a:t> </a:t>
            </a:r>
            <a:r>
              <a:rPr lang="de-DE" sz="1799" b="1" dirty="0" err="1"/>
              <a:t>cutting</a:t>
            </a:r>
            <a:endParaRPr lang="de-DE" sz="1799" b="1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2980" y="1783659"/>
            <a:ext cx="2803358" cy="459525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69044" y="287815"/>
            <a:ext cx="853411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TUNNELING + MINING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TYPICAL APPLICATIONS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47" y="3879350"/>
            <a:ext cx="3367566" cy="24895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4" y="3879351"/>
            <a:ext cx="3381441" cy="249983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1" y="1110799"/>
            <a:ext cx="4318726" cy="241848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77" y="3879351"/>
            <a:ext cx="3398406" cy="25123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2" y="1110799"/>
            <a:ext cx="4286572" cy="240857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01" y="1110798"/>
            <a:ext cx="2038082" cy="23735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0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48F6-0566-41BF-AC3D-791EB3C2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Tunneling</a:t>
            </a:r>
          </a:p>
        </p:txBody>
      </p:sp>
      <p:pic>
        <p:nvPicPr>
          <p:cNvPr id="4" name="++21.11.2009 Tunnel Wellen Fa. Baresel">
            <a:hlinkClick r:id="" action="ppaction://media"/>
            <a:extLst>
              <a:ext uri="{FF2B5EF4-FFF2-40B4-BE49-F238E27FC236}">
                <a16:creationId xmlns:a16="http://schemas.microsoft.com/office/drawing/2014/main" id="{B01743A0-1A3C-4C2C-A0EF-D588D672A9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817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AND PHOTOS">
  <a:themeElements>
    <a:clrScheme name="Epiroc 2018">
      <a:dk1>
        <a:srgbClr val="425563"/>
      </a:dk1>
      <a:lt1>
        <a:sysClr val="window" lastClr="FFFFFF"/>
      </a:lt1>
      <a:dk2>
        <a:srgbClr val="FFC72C"/>
      </a:dk2>
      <a:lt2>
        <a:srgbClr val="ECEBE4"/>
      </a:lt2>
      <a:accent1>
        <a:srgbClr val="FFC72C"/>
      </a:accent1>
      <a:accent2>
        <a:srgbClr val="425563"/>
      </a:accent2>
      <a:accent3>
        <a:srgbClr val="77746E"/>
      </a:accent3>
      <a:accent4>
        <a:srgbClr val="B4B4AA"/>
      </a:accent4>
      <a:accent5>
        <a:srgbClr val="86C8BC"/>
      </a:accent5>
      <a:accent6>
        <a:srgbClr val="001E32"/>
      </a:accent6>
      <a:hlink>
        <a:srgbClr val="FFC72C"/>
      </a:hlink>
      <a:folHlink>
        <a:srgbClr val="425563"/>
      </a:folHlink>
    </a:clrScheme>
    <a:fontScheme name="Atlascop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spcBef>
            <a:spcPts val="4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>
          <a:lnSpc>
            <a:spcPct val="95000"/>
          </a:lnSpc>
          <a:spcBef>
            <a:spcPts val="400"/>
          </a:spcBef>
          <a:defRPr sz="1600" dirty="0" err="1" smtClean="0"/>
        </a:defPPr>
      </a:lstStyle>
    </a:txDef>
  </a:objectDefaults>
  <a:extraClrSchemeLst/>
  <a:custClrLst>
    <a:custClr name="Epiroc Violet">
      <a:srgbClr val="612C51"/>
    </a:custClr>
    <a:custClr name="Epiroc Light Blue">
      <a:srgbClr val="48A9C5"/>
    </a:custClr>
    <a:custClr name="Epiroc Red">
      <a:srgbClr val="B7312C"/>
    </a:custClr>
    <a:custClr name="Epiroc Orange">
      <a:srgbClr val="D86018"/>
    </a:custClr>
  </a:custClrLst>
  <a:extLst>
    <a:ext uri="{05A4C25C-085E-4340-85A3-A5531E510DB2}">
      <thm15:themeFamily xmlns:thm15="http://schemas.microsoft.com/office/thememl/2012/main" name="Epiroc_PPT_template_Jan 2018.pptx" id="{22947654-128F-4279-B6DC-5A746687FFAC}" vid="{0C96CE6C-CAA7-4F6B-AEC3-C2794053B3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DCE6E449524C4BB73EAC0010239A9C" ma:contentTypeVersion="5" ma:contentTypeDescription="Create a new document." ma:contentTypeScope="" ma:versionID="15e62303c5ab9cdc621b2f1d24782cc6">
  <xsd:schema xmlns:xsd="http://www.w3.org/2001/XMLSchema" xmlns:xs="http://www.w3.org/2001/XMLSchema" xmlns:p="http://schemas.microsoft.com/office/2006/metadata/properties" xmlns:ns3="35de3830-0747-435e-8b5b-d83205485bb3" xmlns:ns4="e4b677df-0ba8-4c74-ae5a-edb3e2dcdabe" targetNamespace="http://schemas.microsoft.com/office/2006/metadata/properties" ma:root="true" ma:fieldsID="ec5b20e01cd320efb39fbcab00ab771d" ns3:_="" ns4:_="">
    <xsd:import namespace="35de3830-0747-435e-8b5b-d83205485bb3"/>
    <xsd:import namespace="e4b677df-0ba8-4c74-ae5a-edb3e2dcda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e3830-0747-435e-8b5b-d83205485b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b677df-0ba8-4c74-ae5a-edb3e2dcda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11FF24-7E15-489C-AA54-24857F08F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e3830-0747-435e-8b5b-d83205485bb3"/>
    <ds:schemaRef ds:uri="e4b677df-0ba8-4c74-ae5a-edb3e2dcd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73577A-EF21-46C8-8971-54E5D55504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1C3818-01B9-452B-8984-E18A44CCA44E}">
  <ds:schemaRefs>
    <ds:schemaRef ds:uri="35de3830-0747-435e-8b5b-d83205485bb3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e4b677df-0ba8-4c74-ae5a-edb3e2dcdab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187</Words>
  <Application>Microsoft Office PowerPoint</Application>
  <PresentationFormat>Widescreen</PresentationFormat>
  <Paragraphs>96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Courier New</vt:lpstr>
      <vt:lpstr>Office Theme</vt:lpstr>
      <vt:lpstr>CONTENT AND PHOTOS</vt:lpstr>
      <vt:lpstr>1_Office Theme</vt:lpstr>
      <vt:lpstr>Drum Cutter Attachment</vt:lpstr>
      <vt:lpstr>PowerPoint Presentation</vt:lpstr>
      <vt:lpstr>PowerPoint Presentation</vt:lpstr>
      <vt:lpstr>PowerPoint Presentation</vt:lpstr>
      <vt:lpstr>TRANSVERSE DRUM CUTTERS</vt:lpstr>
      <vt:lpstr>TRANSVERSE DRUM CUTTERS</vt:lpstr>
      <vt:lpstr>Drum Cutter Main Applications</vt:lpstr>
      <vt:lpstr>PowerPoint Presentation</vt:lpstr>
      <vt:lpstr>Tunneling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DRUM CUTTER</dc:title>
  <dc:creator>Anand Nataraj</dc:creator>
  <cp:lastModifiedBy>Anand Nataraj</cp:lastModifiedBy>
  <cp:revision>33</cp:revision>
  <dcterms:created xsi:type="dcterms:W3CDTF">2020-11-29T11:30:25Z</dcterms:created>
  <dcterms:modified xsi:type="dcterms:W3CDTF">2020-12-07T05:08:32Z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0x01010093DCE6E449524C4BB73EAC0010239A9C</vt:lpwstr>
  </property>
</Properties>
</file>